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661" r:id="rId2"/>
    <p:sldId id="650" r:id="rId3"/>
    <p:sldId id="662" r:id="rId4"/>
    <p:sldId id="663" r:id="rId5"/>
    <p:sldId id="617" r:id="rId6"/>
    <p:sldId id="581" r:id="rId7"/>
    <p:sldId id="534" r:id="rId8"/>
    <p:sldId id="616" r:id="rId9"/>
    <p:sldId id="652" r:id="rId10"/>
    <p:sldId id="561" r:id="rId11"/>
    <p:sldId id="656" r:id="rId12"/>
    <p:sldId id="615" r:id="rId13"/>
    <p:sldId id="632" r:id="rId14"/>
    <p:sldId id="620" r:id="rId15"/>
    <p:sldId id="648" r:id="rId16"/>
    <p:sldId id="640" r:id="rId17"/>
    <p:sldId id="627" r:id="rId18"/>
    <p:sldId id="664" r:id="rId19"/>
    <p:sldId id="625" r:id="rId20"/>
    <p:sldId id="658" r:id="rId21"/>
    <p:sldId id="592" r:id="rId22"/>
    <p:sldId id="590" r:id="rId23"/>
    <p:sldId id="582" r:id="rId24"/>
    <p:sldId id="562" r:id="rId25"/>
    <p:sldId id="633" r:id="rId26"/>
    <p:sldId id="588" r:id="rId27"/>
    <p:sldId id="593" r:id="rId28"/>
    <p:sldId id="645" r:id="rId29"/>
    <p:sldId id="659" r:id="rId30"/>
    <p:sldId id="598" r:id="rId31"/>
    <p:sldId id="603" r:id="rId32"/>
    <p:sldId id="634" r:id="rId33"/>
    <p:sldId id="629" r:id="rId34"/>
    <p:sldId id="636" r:id="rId35"/>
    <p:sldId id="646" r:id="rId36"/>
    <p:sldId id="607" r:id="rId37"/>
    <p:sldId id="604" r:id="rId38"/>
    <p:sldId id="605" r:id="rId39"/>
    <p:sldId id="660" r:id="rId40"/>
    <p:sldId id="599" r:id="rId41"/>
    <p:sldId id="600" r:id="rId42"/>
    <p:sldId id="649" r:id="rId43"/>
    <p:sldId id="601" r:id="rId44"/>
    <p:sldId id="635" r:id="rId45"/>
    <p:sldId id="602" r:id="rId46"/>
    <p:sldId id="647" r:id="rId47"/>
    <p:sldId id="651" r:id="rId48"/>
    <p:sldId id="638" r:id="rId49"/>
    <p:sldId id="628" r:id="rId50"/>
    <p:sldId id="557" r:id="rId51"/>
  </p:sldIdLst>
  <p:sldSz cx="9144000" cy="6858000" type="screen4x3"/>
  <p:notesSz cx="7099300" cy="10234613"/>
  <p:defaultTextStyle>
    <a:defPPr>
      <a:defRPr lang="sv-SE"/>
    </a:defPPr>
    <a:lvl1pPr algn="ctr" rtl="0" fontAlgn="base">
      <a:spcBef>
        <a:spcPct val="0"/>
      </a:spcBef>
      <a:spcAft>
        <a:spcPct val="0"/>
      </a:spcAft>
      <a:defRPr sz="2800" kern="1200">
        <a:solidFill>
          <a:schemeClr val="tx1"/>
        </a:solidFill>
        <a:latin typeface="Times New Roman" pitchFamily="18" charset="0"/>
        <a:ea typeface="+mn-ea"/>
        <a:cs typeface="+mn-cs"/>
      </a:defRPr>
    </a:lvl1pPr>
    <a:lvl2pPr marL="457200" algn="ctr" rtl="0" fontAlgn="base">
      <a:spcBef>
        <a:spcPct val="0"/>
      </a:spcBef>
      <a:spcAft>
        <a:spcPct val="0"/>
      </a:spcAft>
      <a:defRPr sz="2800" kern="1200">
        <a:solidFill>
          <a:schemeClr val="tx1"/>
        </a:solidFill>
        <a:latin typeface="Times New Roman" pitchFamily="18" charset="0"/>
        <a:ea typeface="+mn-ea"/>
        <a:cs typeface="+mn-cs"/>
      </a:defRPr>
    </a:lvl2pPr>
    <a:lvl3pPr marL="914400" algn="ctr" rtl="0" fontAlgn="base">
      <a:spcBef>
        <a:spcPct val="0"/>
      </a:spcBef>
      <a:spcAft>
        <a:spcPct val="0"/>
      </a:spcAft>
      <a:defRPr sz="2800" kern="1200">
        <a:solidFill>
          <a:schemeClr val="tx1"/>
        </a:solidFill>
        <a:latin typeface="Times New Roman" pitchFamily="18" charset="0"/>
        <a:ea typeface="+mn-ea"/>
        <a:cs typeface="+mn-cs"/>
      </a:defRPr>
    </a:lvl3pPr>
    <a:lvl4pPr marL="1371600" algn="ctr" rtl="0" fontAlgn="base">
      <a:spcBef>
        <a:spcPct val="0"/>
      </a:spcBef>
      <a:spcAft>
        <a:spcPct val="0"/>
      </a:spcAft>
      <a:defRPr sz="2800" kern="1200">
        <a:solidFill>
          <a:schemeClr val="tx1"/>
        </a:solidFill>
        <a:latin typeface="Times New Roman" pitchFamily="18" charset="0"/>
        <a:ea typeface="+mn-ea"/>
        <a:cs typeface="+mn-cs"/>
      </a:defRPr>
    </a:lvl4pPr>
    <a:lvl5pPr marL="1828800" algn="ctr"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00"/>
    <a:srgbClr val="D9D9D9"/>
    <a:srgbClr val="FFDF79"/>
    <a:srgbClr val="00FFFF"/>
    <a:srgbClr val="CC9900"/>
    <a:srgbClr val="4068F9"/>
    <a:srgbClr val="7030A0"/>
    <a:srgbClr val="F2F2F2"/>
    <a:srgbClr val="FF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201" autoAdjust="0"/>
    <p:restoredTop sz="98831" autoAdjust="0"/>
  </p:normalViewPr>
  <p:slideViewPr>
    <p:cSldViewPr>
      <p:cViewPr varScale="1">
        <p:scale>
          <a:sx n="74" d="100"/>
          <a:sy n="74" d="100"/>
        </p:scale>
        <p:origin x="-1560" y="-252"/>
      </p:cViewPr>
      <p:guideLst>
        <p:guide orient="horz" pos="1200"/>
        <p:guide orient="horz" pos="1776"/>
        <p:guide orient="horz" pos="1525"/>
        <p:guide orient="horz" pos="3264"/>
        <p:guide orient="horz" pos="1872"/>
        <p:guide pos="3016"/>
        <p:guide pos="4416"/>
        <p:guide pos="106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40"/>
    </p:cViewPr>
  </p:sorterViewPr>
  <p:notesViewPr>
    <p:cSldViewPr>
      <p:cViewPr varScale="1">
        <p:scale>
          <a:sx n="49" d="100"/>
          <a:sy n="49" d="100"/>
        </p:scale>
        <p:origin x="-2748" y="-10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l" defTabSz="952500">
              <a:defRPr sz="1300"/>
            </a:lvl1pPr>
          </a:lstStyle>
          <a:p>
            <a:pPr>
              <a:defRPr/>
            </a:pPr>
            <a:endParaRPr lang="sv-SE"/>
          </a:p>
        </p:txBody>
      </p:sp>
      <p:sp>
        <p:nvSpPr>
          <p:cNvPr id="6147" name="Rectangle 3"/>
          <p:cNvSpPr>
            <a:spLocks noGrp="1" noChangeArrowheads="1"/>
          </p:cNvSpPr>
          <p:nvPr>
            <p:ph type="dt" sz="quarter" idx="1"/>
          </p:nvPr>
        </p:nvSpPr>
        <p:spPr bwMode="auto">
          <a:xfrm>
            <a:off x="4022725" y="0"/>
            <a:ext cx="3076575" cy="51276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00">
              <a:defRPr sz="1300"/>
            </a:lvl1pPr>
          </a:lstStyle>
          <a:p>
            <a:pPr>
              <a:defRPr/>
            </a:pPr>
            <a:endParaRPr lang="sv-SE"/>
          </a:p>
        </p:txBody>
      </p:sp>
      <p:sp>
        <p:nvSpPr>
          <p:cNvPr id="6148" name="Rectangle 4"/>
          <p:cNvSpPr>
            <a:spLocks noGrp="1" noChangeArrowheads="1"/>
          </p:cNvSpPr>
          <p:nvPr>
            <p:ph type="ftr" sz="quarter" idx="2"/>
          </p:nvPr>
        </p:nvSpPr>
        <p:spPr bwMode="auto">
          <a:xfrm>
            <a:off x="0" y="9721850"/>
            <a:ext cx="3076575" cy="512763"/>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l" defTabSz="952500">
              <a:defRPr sz="1300"/>
            </a:lvl1pPr>
          </a:lstStyle>
          <a:p>
            <a:pPr>
              <a:defRPr/>
            </a:pPr>
            <a:endParaRPr lang="sv-SE"/>
          </a:p>
        </p:txBody>
      </p:sp>
      <p:sp>
        <p:nvSpPr>
          <p:cNvPr id="6149" name="Rectangle 5"/>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00">
              <a:defRPr sz="1300"/>
            </a:lvl1pPr>
          </a:lstStyle>
          <a:p>
            <a:pPr>
              <a:defRPr/>
            </a:pPr>
            <a:fld id="{FA6937E8-24E6-4ED1-89A2-D1BAFD3F1C63}" type="slidenum">
              <a:rPr lang="sv-SE"/>
              <a:pPr>
                <a:defRPr/>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l" defTabSz="952500">
              <a:defRPr sz="1300"/>
            </a:lvl1pPr>
          </a:lstStyle>
          <a:p>
            <a:pPr>
              <a:defRPr/>
            </a:pPr>
            <a:endParaRPr lang="sv-SE"/>
          </a:p>
        </p:txBody>
      </p:sp>
      <p:sp>
        <p:nvSpPr>
          <p:cNvPr id="2457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46150" y="4860925"/>
            <a:ext cx="5207000" cy="4606925"/>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29702"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l" defTabSz="952500">
              <a:defRPr sz="1300"/>
            </a:lvl1pPr>
          </a:lstStyle>
          <a:p>
            <a:pPr>
              <a:defRPr/>
            </a:pPr>
            <a:endParaRPr lang="sv-SE"/>
          </a:p>
        </p:txBody>
      </p:sp>
      <p:sp>
        <p:nvSpPr>
          <p:cNvPr id="29703"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00">
              <a:defRPr sz="1300"/>
            </a:lvl1pPr>
          </a:lstStyle>
          <a:p>
            <a:pPr>
              <a:defRPr/>
            </a:pPr>
            <a:fld id="{50DF0D31-126B-4616-AC5B-04DE3B220FC6}"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D6DAC02-781E-408A-BB16-3EC484375DE7}" type="slidenum">
              <a:rPr lang="sv-SE" smtClean="0"/>
              <a:pPr/>
              <a:t>4</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9613" y="4860925"/>
            <a:ext cx="5680075" cy="4606925"/>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D6DAC02-781E-408A-BB16-3EC484375DE7}" type="slidenum">
              <a:rPr lang="sv-SE" smtClean="0"/>
              <a:pPr/>
              <a:t>16</a:t>
            </a:fld>
            <a:endParaRPr 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9613" y="4860925"/>
            <a:ext cx="5680075" cy="460692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8750" y="1447800"/>
            <a:ext cx="1543050" cy="4165600"/>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09600" y="1447800"/>
            <a:ext cx="4476750" cy="416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6172200" cy="685800"/>
          </a:xfrm>
        </p:spPr>
        <p:txBody>
          <a:bodyPr/>
          <a:lstStyle/>
          <a:p>
            <a:r>
              <a:rPr lang="en-US" smtClean="0"/>
              <a:t>Click to edit Master title style</a:t>
            </a:r>
            <a:endParaRPr lang="sv-SE"/>
          </a:p>
        </p:txBody>
      </p:sp>
      <p:sp>
        <p:nvSpPr>
          <p:cNvPr id="3" name="Chart Placeholder 2"/>
          <p:cNvSpPr>
            <a:spLocks noGrp="1"/>
          </p:cNvSpPr>
          <p:nvPr>
            <p:ph type="chart" idx="1"/>
          </p:nvPr>
        </p:nvSpPr>
        <p:spPr>
          <a:xfrm>
            <a:off x="609600" y="2260600"/>
            <a:ext cx="4191000" cy="3352800"/>
          </a:xfrm>
        </p:spPr>
        <p:txBody>
          <a:bodyPr/>
          <a:lstStyle/>
          <a:p>
            <a:pPr lvl="0"/>
            <a:endParaRPr lang="sv-SE"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6172200" cy="685800"/>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09600" y="2260600"/>
            <a:ext cx="20193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2781300" y="2260600"/>
            <a:ext cx="20193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09600" y="2260600"/>
            <a:ext cx="20193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2781300" y="2260600"/>
            <a:ext cx="20193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447800"/>
            <a:ext cx="6172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lägga in rubrik</a:t>
            </a:r>
          </a:p>
        </p:txBody>
      </p:sp>
      <p:sp>
        <p:nvSpPr>
          <p:cNvPr id="4099" name="Rectangle 3"/>
          <p:cNvSpPr>
            <a:spLocks noGrp="1" noChangeArrowheads="1"/>
          </p:cNvSpPr>
          <p:nvPr>
            <p:ph type="body" idx="1"/>
          </p:nvPr>
        </p:nvSpPr>
        <p:spPr bwMode="auto">
          <a:xfrm>
            <a:off x="609600" y="2260600"/>
            <a:ext cx="4191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lägga in text</a:t>
            </a:r>
          </a:p>
        </p:txBody>
      </p:sp>
      <p:sp>
        <p:nvSpPr>
          <p:cNvPr id="1040" name="Rectangle 16"/>
          <p:cNvSpPr>
            <a:spLocks noChangeArrowheads="1"/>
          </p:cNvSpPr>
          <p:nvPr userDrawn="1"/>
        </p:nvSpPr>
        <p:spPr bwMode="auto">
          <a:xfrm>
            <a:off x="0" y="3224213"/>
            <a:ext cx="9144000" cy="0"/>
          </a:xfrm>
          <a:prstGeom prst="rect">
            <a:avLst/>
          </a:prstGeom>
          <a:noFill/>
          <a:ln w="9525">
            <a:noFill/>
            <a:miter lim="800000"/>
            <a:headEnd/>
            <a:tailEnd/>
          </a:ln>
          <a:effectLst/>
        </p:spPr>
        <p:txBody>
          <a:bodyPr wrap="none" anchor="ctr">
            <a:spAutoFit/>
          </a:bodyPr>
          <a:lstStyle/>
          <a:p>
            <a:pPr>
              <a:defRPr/>
            </a:pPr>
            <a:endParaRPr lang="sv-SE"/>
          </a:p>
        </p:txBody>
      </p:sp>
      <p:sp>
        <p:nvSpPr>
          <p:cNvPr id="1054" name="Rectangle 30"/>
          <p:cNvSpPr>
            <a:spLocks noChangeArrowheads="1"/>
          </p:cNvSpPr>
          <p:nvPr userDrawn="1"/>
        </p:nvSpPr>
        <p:spPr bwMode="auto">
          <a:xfrm>
            <a:off x="0" y="3119438"/>
            <a:ext cx="9144000" cy="0"/>
          </a:xfrm>
          <a:prstGeom prst="rect">
            <a:avLst/>
          </a:prstGeom>
          <a:noFill/>
          <a:ln w="9525">
            <a:noFill/>
            <a:miter lim="800000"/>
            <a:headEnd/>
            <a:tailEnd/>
          </a:ln>
          <a:effectLst/>
        </p:spPr>
        <p:txBody>
          <a:bodyPr wrap="none" anchor="ctr">
            <a:spAutoFit/>
          </a:bodyPr>
          <a:lstStyle/>
          <a:p>
            <a:pPr>
              <a:defRPr/>
            </a:pPr>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fontAlgn="base">
        <a:spcBef>
          <a:spcPct val="0"/>
        </a:spcBef>
        <a:spcAft>
          <a:spcPct val="0"/>
        </a:spcAft>
        <a:defRPr sz="2600">
          <a:solidFill>
            <a:schemeClr val="tx2"/>
          </a:solidFill>
          <a:latin typeface="Arial" charset="0"/>
        </a:defRPr>
      </a:lvl6pPr>
      <a:lvl7pPr marL="914400" algn="l" rtl="0" fontAlgn="base">
        <a:spcBef>
          <a:spcPct val="0"/>
        </a:spcBef>
        <a:spcAft>
          <a:spcPct val="0"/>
        </a:spcAft>
        <a:defRPr sz="2600">
          <a:solidFill>
            <a:schemeClr val="tx2"/>
          </a:solidFill>
          <a:latin typeface="Arial" charset="0"/>
        </a:defRPr>
      </a:lvl7pPr>
      <a:lvl8pPr marL="1371600" algn="l" rtl="0" fontAlgn="base">
        <a:spcBef>
          <a:spcPct val="0"/>
        </a:spcBef>
        <a:spcAft>
          <a:spcPct val="0"/>
        </a:spcAft>
        <a:defRPr sz="2600">
          <a:solidFill>
            <a:schemeClr val="tx2"/>
          </a:solidFill>
          <a:latin typeface="Arial" charset="0"/>
        </a:defRPr>
      </a:lvl8pPr>
      <a:lvl9pPr marL="1828800" algn="l" rtl="0" fontAlgn="base">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4392613" indent="-3935413" algn="l" rtl="0" eaLnBrk="0" fontAlgn="base" hangingPunct="0">
        <a:spcBef>
          <a:spcPct val="20000"/>
        </a:spcBef>
        <a:spcAft>
          <a:spcPct val="0"/>
        </a:spcAft>
        <a:buFont typeface="Wingdings" pitchFamily="2" charset="2"/>
        <a:defRPr sz="2800">
          <a:solidFill>
            <a:schemeClr val="tx1"/>
          </a:solidFill>
          <a:latin typeface="Times New Roman" pitchFamily="18" charset="0"/>
        </a:defRPr>
      </a:lvl2pPr>
      <a:lvl3pPr marL="4811713" indent="-228600" algn="l" rtl="0" eaLnBrk="0" fontAlgn="base" hangingPunct="0">
        <a:spcBef>
          <a:spcPct val="20000"/>
        </a:spcBef>
        <a:spcAft>
          <a:spcPct val="0"/>
        </a:spcAft>
        <a:buChar char="•"/>
        <a:defRPr sz="2400">
          <a:solidFill>
            <a:schemeClr val="tx1"/>
          </a:solidFill>
          <a:latin typeface="Times New Roman" pitchFamily="18" charset="0"/>
        </a:defRPr>
      </a:lvl3pPr>
      <a:lvl4pPr marL="5230813" indent="-228600" algn="l" rtl="0" eaLnBrk="0" fontAlgn="base" hangingPunct="0">
        <a:spcBef>
          <a:spcPct val="20000"/>
        </a:spcBef>
        <a:spcAft>
          <a:spcPct val="0"/>
        </a:spcAft>
        <a:buChar char="–"/>
        <a:defRPr sz="2000">
          <a:solidFill>
            <a:schemeClr val="tx1"/>
          </a:solidFill>
          <a:latin typeface="Times New Roman" pitchFamily="18" charset="0"/>
        </a:defRPr>
      </a:lvl4pPr>
      <a:lvl5pPr marL="5649913" indent="-228600" algn="l" rtl="0" eaLnBrk="0" fontAlgn="base" hangingPunct="0">
        <a:spcBef>
          <a:spcPct val="20000"/>
        </a:spcBef>
        <a:spcAft>
          <a:spcPct val="0"/>
        </a:spcAft>
        <a:buChar char="»"/>
        <a:defRPr sz="2000">
          <a:solidFill>
            <a:schemeClr val="tx1"/>
          </a:solidFill>
          <a:latin typeface="Times New Roman" pitchFamily="18" charset="0"/>
        </a:defRPr>
      </a:lvl5pPr>
      <a:lvl6pPr marL="6107113" indent="-228600" algn="l" rtl="0" fontAlgn="base">
        <a:spcBef>
          <a:spcPct val="20000"/>
        </a:spcBef>
        <a:spcAft>
          <a:spcPct val="0"/>
        </a:spcAft>
        <a:buChar char="»"/>
        <a:defRPr sz="2000">
          <a:solidFill>
            <a:schemeClr val="tx1"/>
          </a:solidFill>
          <a:latin typeface="Times New Roman" pitchFamily="18" charset="0"/>
        </a:defRPr>
      </a:lvl6pPr>
      <a:lvl7pPr marL="6564313" indent="-228600" algn="l" rtl="0" fontAlgn="base">
        <a:spcBef>
          <a:spcPct val="20000"/>
        </a:spcBef>
        <a:spcAft>
          <a:spcPct val="0"/>
        </a:spcAft>
        <a:buChar char="»"/>
        <a:defRPr sz="2000">
          <a:solidFill>
            <a:schemeClr val="tx1"/>
          </a:solidFill>
          <a:latin typeface="Times New Roman" pitchFamily="18" charset="0"/>
        </a:defRPr>
      </a:lvl7pPr>
      <a:lvl8pPr marL="7021513" indent="-228600" algn="l" rtl="0" fontAlgn="base">
        <a:spcBef>
          <a:spcPct val="20000"/>
        </a:spcBef>
        <a:spcAft>
          <a:spcPct val="0"/>
        </a:spcAft>
        <a:buChar char="»"/>
        <a:defRPr sz="2000">
          <a:solidFill>
            <a:schemeClr val="tx1"/>
          </a:solidFill>
          <a:latin typeface="Times New Roman" pitchFamily="18" charset="0"/>
        </a:defRPr>
      </a:lvl8pPr>
      <a:lvl9pPr marL="7478713"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wikipedia.org/wiki/File:PompeiiStreet.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en.wikipedia.org/wiki/File:Wolfsburg_VW-Werk.jpg" TargetMode="External"/><Relationship Id="rId7"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en.wikipedia.org/wiki/File:Strip_Mall_Troy.jpg"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Wolfsburg_VW-Werk.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nytimes.com/interactive/2012/01/20/business/the-iphone-economy.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File:Wolfsburg_VW-Werk.jpg" TargetMode="External"/><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openxmlformats.org/officeDocument/2006/relationships/hyperlink" Target="//upload.wikimedia.org/wikipedia/commons/b/b0/MQ-9_Reaper_in_flight_(2007).jpg" TargetMode="External"/><Relationship Id="rId2" Type="http://schemas.openxmlformats.org/officeDocument/2006/relationships/hyperlink" Target="//upload.wikimedia.org/wikipedia/en/8/80/MakerBot_Replicator_2.jpg" TargetMode="Externa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7.jpeg"/><Relationship Id="rId5" Type="http://schemas.openxmlformats.org/officeDocument/2006/relationships/image" Target="../media/image33.jpeg"/><Relationship Id="rId10" Type="http://schemas.openxmlformats.org/officeDocument/2006/relationships/image" Target="../media/image36.jpeg"/><Relationship Id="rId4" Type="http://schemas.openxmlformats.org/officeDocument/2006/relationships/image" Target="../media/image3.jpeg"/><Relationship Id="rId9" Type="http://schemas.openxmlformats.org/officeDocument/2006/relationships/hyperlink" Target="//upload.wikimedia.org/wikipedia/commons/d/d7/Amsterdam_Fab_Lab_at_The_Waag_Society.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Strip_Mall_Troy.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7.jpeg"/><Relationship Id="rId7" Type="http://schemas.openxmlformats.org/officeDocument/2006/relationships/image" Target="../media/image40.jpeg"/><Relationship Id="rId2" Type="http://schemas.openxmlformats.org/officeDocument/2006/relationships/hyperlink" Target="http://en.wikipedia.org/wiki/File:Strip_Mall_Troy.jpg" TargetMode="Externa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en.wikipedia.org/wiki/File:FirstPublix.jp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upload.wikimedia.org/wikipedia/commons/5/56/Walmart_at_5152_Canoga_Park.jpg" TargetMode="Externa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hyperlink" Target="https://en.wikipedia.org/wiki/File:SM_Mall_of_Asia_wide_pan.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hyperlink" Target="http://en.wikipedia.org/wiki/File:Salem_GL_depot1965.jpg" TargetMode="Externa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en.wikipedia.org/wiki/File:New_York_City_Gridlock.jpg" TargetMode="Externa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3.jpeg"/><Relationship Id="rId7" Type="http://schemas.openxmlformats.org/officeDocument/2006/relationships/hyperlink" Target="http://en.wikipedia.org/wiki/File:Strip_Mall_Troy.jpg" TargetMode="Externa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67.jpeg"/><Relationship Id="rId5" Type="http://schemas.openxmlformats.org/officeDocument/2006/relationships/image" Target="../media/image15.jpeg"/><Relationship Id="rId10" Type="http://schemas.openxmlformats.org/officeDocument/2006/relationships/image" Target="../media/image24.jpeg"/><Relationship Id="rId4" Type="http://schemas.openxmlformats.org/officeDocument/2006/relationships/hyperlink" Target="http://en.wikipedia.org/wiki/File:Wolfsburg_VW-Werk.jpg" TargetMode="External"/><Relationship Id="rId9"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en.wikipedia.org/wiki/File:Messier51_sRGB.jpg" TargetMode="External"/><Relationship Id="rId7" Type="http://schemas.openxmlformats.org/officeDocument/2006/relationships/hyperlink" Target="http://commons.wikimedia.org/wiki/File:Internet_map_1024.jpg"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commons.wikimedia.org/wiki/File:GPS_Satellite_NASA_art-iif.jpg" TargetMode="External"/><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commons.wikimedia.org/wiki/File:IPhone_at_Macworld_(rear_view).jpg" TargetMode="External"/><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commons.wikimedia.org/wiki/File:Internet_map_1024.jpg"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8/8c/PompeiiStreet.jpg/250px-PompeiiStreet.jpg">
            <a:hlinkClick r:id="rId2"/>
          </p:cNvPr>
          <p:cNvPicPr>
            <a:picLocks noChangeAspect="1" noChangeArrowheads="1"/>
          </p:cNvPicPr>
          <p:nvPr/>
        </p:nvPicPr>
        <p:blipFill>
          <a:blip r:embed="rId3" cstate="print"/>
          <a:srcRect/>
          <a:stretch>
            <a:fillRect/>
          </a:stretch>
        </p:blipFill>
        <p:spPr bwMode="auto">
          <a:xfrm>
            <a:off x="0" y="-1097425"/>
            <a:ext cx="9144000" cy="8105223"/>
          </a:xfrm>
          <a:prstGeom prst="rect">
            <a:avLst/>
          </a:prstGeom>
          <a:noFill/>
        </p:spPr>
      </p:pic>
      <p:sp>
        <p:nvSpPr>
          <p:cNvPr id="4" name="Rectangle 2"/>
          <p:cNvSpPr txBox="1">
            <a:spLocks noChangeArrowheads="1"/>
          </p:cNvSpPr>
          <p:nvPr/>
        </p:nvSpPr>
        <p:spPr>
          <a:xfrm>
            <a:off x="683568" y="1412776"/>
            <a:ext cx="7772400" cy="172819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bg1"/>
                </a:solidFill>
                <a:effectLst/>
                <a:uLnTx/>
                <a:uFillTx/>
                <a:latin typeface="+mj-lt"/>
                <a:ea typeface="+mj-ea"/>
                <a:cs typeface="+mj-cs"/>
              </a:rPr>
              <a:t>Macro Factors</a:t>
            </a:r>
            <a:br>
              <a:rPr kumimoji="0" lang="en-US" sz="2800" b="1" i="0" u="none" strike="noStrike" kern="0" cap="none" spc="0" normalizeH="0" baseline="0" noProof="0" smtClean="0">
                <a:ln>
                  <a:noFill/>
                </a:ln>
                <a:solidFill>
                  <a:schemeClr val="bg1"/>
                </a:solidFill>
                <a:effectLst/>
                <a:uLnTx/>
                <a:uFillTx/>
                <a:latin typeface="+mj-lt"/>
                <a:ea typeface="+mj-ea"/>
                <a:cs typeface="+mj-cs"/>
              </a:rPr>
            </a:br>
            <a:r>
              <a:rPr kumimoji="0" lang="en-GB" sz="2000" b="1" i="1" u="none" strike="noStrike" kern="0" cap="none" spc="0" normalizeH="0" baseline="0" noProof="0" smtClean="0">
                <a:ln>
                  <a:noFill/>
                </a:ln>
                <a:solidFill>
                  <a:schemeClr val="tx2"/>
                </a:solidFill>
                <a:effectLst/>
                <a:uLnTx/>
                <a:uFillTx/>
                <a:latin typeface="+mj-lt"/>
                <a:ea typeface="+mj-ea"/>
                <a:cs typeface="+mj-cs"/>
              </a:rPr>
              <a:t> </a:t>
            </a:r>
            <a:r>
              <a:rPr kumimoji="0" lang="en-US" sz="2000" b="1" i="0" u="none" strike="noStrike" kern="0" cap="none" spc="0" normalizeH="0" baseline="0" noProof="0" smtClean="0">
                <a:ln>
                  <a:noFill/>
                </a:ln>
                <a:solidFill>
                  <a:schemeClr val="bg1"/>
                </a:solidFill>
                <a:effectLst/>
                <a:uLnTx/>
                <a:uFillTx/>
                <a:latin typeface="+mj-lt"/>
                <a:ea typeface="+mj-ea"/>
                <a:cs typeface="+mj-cs"/>
              </a:rPr>
              <a:t>Where the Fleet Management Business will be in 2020</a:t>
            </a:r>
            <a:r>
              <a:rPr kumimoji="0" lang="en-US" sz="1800" b="1" i="0" u="none" strike="noStrike" kern="0" cap="none" spc="0" normalizeH="0" baseline="0" noProof="0" smtClean="0">
                <a:ln>
                  <a:noFill/>
                </a:ln>
                <a:solidFill>
                  <a:schemeClr val="bg1"/>
                </a:solidFill>
                <a:effectLst/>
                <a:uLnTx/>
                <a:uFillTx/>
                <a:latin typeface="+mj-lt"/>
                <a:ea typeface="+mj-ea"/>
                <a:cs typeface="+mj-cs"/>
              </a:rPr>
              <a:t> </a:t>
            </a:r>
            <a:r>
              <a:rPr kumimoji="0" lang="en-GB" sz="2000" b="1" i="1" u="none" strike="noStrike" kern="0" cap="none" spc="0" normalizeH="0" baseline="0" noProof="0" smtClean="0">
                <a:ln>
                  <a:noFill/>
                </a:ln>
                <a:solidFill>
                  <a:schemeClr val="tx2"/>
                </a:solidFill>
                <a:effectLst/>
                <a:uLnTx/>
                <a:uFillTx/>
                <a:latin typeface="+mj-lt"/>
                <a:ea typeface="+mj-ea"/>
                <a:cs typeface="+mj-cs"/>
              </a:rPr>
              <a:t/>
            </a:r>
            <a:br>
              <a:rPr kumimoji="0" lang="en-GB" sz="2000" b="1" i="1" u="none" strike="noStrike" kern="0" cap="none" spc="0" normalizeH="0" baseline="0" noProof="0" smtClean="0">
                <a:ln>
                  <a:noFill/>
                </a:ln>
                <a:solidFill>
                  <a:schemeClr val="tx2"/>
                </a:solidFill>
                <a:effectLst/>
                <a:uLnTx/>
                <a:uFillTx/>
                <a:latin typeface="+mj-lt"/>
                <a:ea typeface="+mj-ea"/>
                <a:cs typeface="+mj-cs"/>
              </a:rPr>
            </a:br>
            <a:r>
              <a:rPr kumimoji="0" lang="en-GB" sz="2000" b="1" i="1" u="none" strike="noStrike" kern="0" cap="none" spc="0" normalizeH="0" baseline="0" noProof="0" smtClean="0">
                <a:ln>
                  <a:noFill/>
                </a:ln>
                <a:solidFill>
                  <a:schemeClr val="tx2"/>
                </a:solidFill>
                <a:effectLst/>
                <a:uLnTx/>
                <a:uFillTx/>
                <a:latin typeface="+mj-lt"/>
                <a:ea typeface="+mj-ea"/>
                <a:cs typeface="+mj-cs"/>
              </a:rPr>
              <a:t> </a:t>
            </a:r>
            <a:r>
              <a:rPr kumimoji="0" lang="en-US" sz="1800" b="1" i="0" u="none" strike="noStrike" kern="0" cap="none" spc="0" normalizeH="0" baseline="0" noProof="0" smtClean="0">
                <a:ln>
                  <a:noFill/>
                </a:ln>
                <a:solidFill>
                  <a:schemeClr val="bg1"/>
                </a:solidFill>
                <a:effectLst/>
                <a:uLnTx/>
                <a:uFillTx/>
                <a:latin typeface="+mj-lt"/>
                <a:ea typeface="+mj-ea"/>
                <a:cs typeface="+mj-cs"/>
              </a:rPr>
              <a:t/>
            </a:r>
            <a:br>
              <a:rPr kumimoji="0" lang="en-US" sz="1800" b="1" i="0" u="none" strike="noStrike" kern="0" cap="none" spc="0" normalizeH="0" baseline="0" noProof="0" smtClean="0">
                <a:ln>
                  <a:noFill/>
                </a:ln>
                <a:solidFill>
                  <a:schemeClr val="bg1"/>
                </a:solidFill>
                <a:effectLst/>
                <a:uLnTx/>
                <a:uFillTx/>
                <a:latin typeface="+mj-lt"/>
                <a:ea typeface="+mj-ea"/>
                <a:cs typeface="+mj-cs"/>
              </a:rPr>
            </a:br>
            <a:r>
              <a:rPr kumimoji="0" lang="en-US" sz="1800" b="1" i="0" u="none" strike="noStrike" kern="0" cap="none" spc="0" normalizeH="0" baseline="0" noProof="0" smtClean="0">
                <a:ln>
                  <a:noFill/>
                </a:ln>
                <a:solidFill>
                  <a:schemeClr val="bg1"/>
                </a:solidFill>
                <a:effectLst/>
                <a:uLnTx/>
                <a:uFillTx/>
                <a:latin typeface="+mj-lt"/>
                <a:ea typeface="+mj-ea"/>
                <a:cs typeface="+mj-cs"/>
              </a:rPr>
              <a:t/>
            </a:r>
            <a:br>
              <a:rPr kumimoji="0" lang="en-US" sz="1800" b="1" i="0" u="none" strike="noStrike" kern="0" cap="none" spc="0" normalizeH="0" baseline="0" noProof="0" smtClean="0">
                <a:ln>
                  <a:noFill/>
                </a:ln>
                <a:solidFill>
                  <a:schemeClr val="bg1"/>
                </a:solidFill>
                <a:effectLst/>
                <a:uLnTx/>
                <a:uFillTx/>
                <a:latin typeface="+mj-lt"/>
                <a:ea typeface="+mj-ea"/>
                <a:cs typeface="+mj-cs"/>
              </a:rPr>
            </a:br>
            <a:r>
              <a:rPr kumimoji="0" lang="en-US" sz="2400" b="1" i="0" u="none" strike="noStrike" kern="0" cap="none" spc="0" normalizeH="0" baseline="0" noProof="0" smtClean="0">
                <a:ln>
                  <a:noFill/>
                </a:ln>
                <a:solidFill>
                  <a:schemeClr val="bg1"/>
                </a:solidFill>
                <a:effectLst/>
                <a:uLnTx/>
                <a:uFillTx/>
                <a:latin typeface="+mj-lt"/>
                <a:ea typeface="+mj-ea"/>
                <a:cs typeface="+mj-cs"/>
              </a:rPr>
              <a:t>Michael L. Sena</a:t>
            </a:r>
            <a:r>
              <a:rPr kumimoji="0" lang="en-US" sz="2800" b="1" i="0" u="none" strike="noStrike" kern="0" cap="none" spc="0" normalizeH="0" baseline="0" noProof="0" smtClean="0">
                <a:ln>
                  <a:noFill/>
                </a:ln>
                <a:solidFill>
                  <a:schemeClr val="bg1"/>
                </a:solidFill>
                <a:effectLst/>
                <a:uLnTx/>
                <a:uFillTx/>
                <a:latin typeface="+mj-lt"/>
                <a:ea typeface="+mj-ea"/>
                <a:cs typeface="+mj-cs"/>
              </a:rPr>
              <a:t/>
            </a:r>
            <a:br>
              <a:rPr kumimoji="0" lang="en-US" sz="2800" b="1" i="0" u="none" strike="noStrike" kern="0" cap="none" spc="0" normalizeH="0" baseline="0" noProof="0" smtClean="0">
                <a:ln>
                  <a:noFill/>
                </a:ln>
                <a:solidFill>
                  <a:schemeClr val="bg1"/>
                </a:solidFill>
                <a:effectLst/>
                <a:uLnTx/>
                <a:uFillTx/>
                <a:latin typeface="+mj-lt"/>
                <a:ea typeface="+mj-ea"/>
                <a:cs typeface="+mj-cs"/>
              </a:rPr>
            </a:br>
            <a:r>
              <a:rPr kumimoji="0" lang="en-US" sz="2000" b="1" i="0" u="none" strike="noStrike" kern="0" cap="none" spc="0" normalizeH="0" baseline="0" noProof="0" smtClean="0">
                <a:ln>
                  <a:noFill/>
                </a:ln>
                <a:solidFill>
                  <a:schemeClr val="bg1"/>
                </a:solidFill>
                <a:effectLst/>
                <a:uLnTx/>
                <a:uFillTx/>
                <a:latin typeface="+mj-lt"/>
                <a:ea typeface="+mj-ea"/>
                <a:cs typeface="+mj-cs"/>
              </a:rPr>
              <a:t>President</a:t>
            </a:r>
            <a:r>
              <a:rPr kumimoji="0" lang="en-US" sz="2400" b="1" i="0" u="none" strike="noStrike" kern="0" cap="none" spc="0" normalizeH="0" baseline="0" noProof="0" smtClean="0">
                <a:ln>
                  <a:noFill/>
                </a:ln>
                <a:solidFill>
                  <a:schemeClr val="bg1"/>
                </a:solidFill>
                <a:effectLst/>
                <a:uLnTx/>
                <a:uFillTx/>
                <a:latin typeface="+mj-lt"/>
                <a:ea typeface="+mj-ea"/>
                <a:cs typeface="+mj-cs"/>
              </a:rPr>
              <a:t/>
            </a:r>
            <a:br>
              <a:rPr kumimoji="0" lang="en-US" sz="2400" b="1" i="0" u="none" strike="noStrike" kern="0" cap="none" spc="0" normalizeH="0" baseline="0" noProof="0" smtClean="0">
                <a:ln>
                  <a:noFill/>
                </a:ln>
                <a:solidFill>
                  <a:schemeClr val="bg1"/>
                </a:solidFill>
                <a:effectLst/>
                <a:uLnTx/>
                <a:uFillTx/>
                <a:latin typeface="+mj-lt"/>
                <a:ea typeface="+mj-ea"/>
                <a:cs typeface="+mj-cs"/>
              </a:rPr>
            </a:br>
            <a:r>
              <a:rPr kumimoji="0" lang="en-US" sz="2400" b="1" i="0" u="none" strike="noStrike" kern="0" cap="none" spc="0" normalizeH="0" baseline="0" noProof="0" smtClean="0">
                <a:ln>
                  <a:noFill/>
                </a:ln>
                <a:solidFill>
                  <a:schemeClr val="bg1"/>
                </a:solidFill>
                <a:effectLst/>
                <a:uLnTx/>
                <a:uFillTx/>
                <a:latin typeface="+mj-lt"/>
                <a:ea typeface="+mj-ea"/>
                <a:cs typeface="+mj-cs"/>
              </a:rPr>
              <a:t/>
            </a:r>
            <a:br>
              <a:rPr kumimoji="0" lang="en-US" sz="2400" b="1" i="0" u="none" strike="noStrike" kern="0" cap="none" spc="0" normalizeH="0" baseline="0" noProof="0" smtClean="0">
                <a:ln>
                  <a:noFill/>
                </a:ln>
                <a:solidFill>
                  <a:schemeClr val="bg1"/>
                </a:solidFill>
                <a:effectLst/>
                <a:uLnTx/>
                <a:uFillTx/>
                <a:latin typeface="+mj-lt"/>
                <a:ea typeface="+mj-ea"/>
                <a:cs typeface="+mj-cs"/>
              </a:rPr>
            </a:br>
            <a:r>
              <a:rPr kumimoji="0" lang="en-US" sz="2400" b="1" i="0" u="none" strike="noStrike" kern="0" cap="none" spc="0" normalizeH="0" baseline="0" noProof="0" smtClean="0">
                <a:ln>
                  <a:noFill/>
                </a:ln>
                <a:solidFill>
                  <a:schemeClr val="bg1"/>
                </a:solidFill>
                <a:effectLst/>
                <a:uLnTx/>
                <a:uFillTx/>
                <a:latin typeface="+mj-lt"/>
                <a:ea typeface="+mj-ea"/>
                <a:cs typeface="+mj-cs"/>
              </a:rPr>
              <a:t>Michael L. Sena Consulting AB</a:t>
            </a:r>
            <a:br>
              <a:rPr kumimoji="0" lang="en-US" sz="2400" b="1" i="0" u="none" strike="noStrike" kern="0" cap="none" spc="0" normalizeH="0" baseline="0" noProof="0" smtClean="0">
                <a:ln>
                  <a:noFill/>
                </a:ln>
                <a:solidFill>
                  <a:schemeClr val="bg1"/>
                </a:solidFill>
                <a:effectLst/>
                <a:uLnTx/>
                <a:uFillTx/>
                <a:latin typeface="+mj-lt"/>
                <a:ea typeface="+mj-ea"/>
                <a:cs typeface="+mj-cs"/>
              </a:rPr>
            </a:br>
            <a:r>
              <a:rPr kumimoji="0" lang="en-US" sz="2400" b="1" i="0" u="none" strike="noStrike" kern="0" cap="none" spc="0" normalizeH="0" baseline="0" noProof="0" smtClean="0">
                <a:ln>
                  <a:noFill/>
                </a:ln>
                <a:solidFill>
                  <a:schemeClr val="bg1"/>
                </a:solidFill>
                <a:effectLst/>
                <a:uLnTx/>
                <a:uFillTx/>
                <a:latin typeface="+mj-lt"/>
                <a:ea typeface="+mj-ea"/>
                <a:cs typeface="+mj-cs"/>
              </a:rPr>
              <a:t>13 March 2014</a:t>
            </a:r>
            <a:endParaRPr kumimoji="0" lang="en-US" sz="24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683568" y="238727"/>
            <a:ext cx="7992888" cy="6417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eaLnBrk="0" latinLnBrk="0" hangingPunct="0">
              <a:lnSpc>
                <a:spcPct val="100000"/>
              </a:lnSpc>
              <a:spcBef>
                <a:spcPts val="600"/>
              </a:spcBef>
              <a:buClrTx/>
              <a:buSzTx/>
              <a:tabLst/>
            </a:pPr>
            <a:r>
              <a:rPr lang="en-GB" sz="1800" dirty="0" smtClean="0">
                <a:solidFill>
                  <a:srgbClr val="1F497D"/>
                </a:solidFill>
                <a:latin typeface="Arial" pitchFamily="34" charset="0"/>
                <a:ea typeface="Calibri" pitchFamily="34" charset="0"/>
              </a:rPr>
              <a:t>Macro Factors are the events that really make the world spin.  They are the political, social and economic activities that cause countries and regions to experience growth or contraction, that cause population increases and decreases and massive movements of people from one region to another.  </a:t>
            </a:r>
          </a:p>
          <a:p>
            <a:pPr marR="0" lvl="0" algn="l" defTabSz="914400" eaLnBrk="0" latinLnBrk="0" hangingPunct="0">
              <a:lnSpc>
                <a:spcPct val="100000"/>
              </a:lnSpc>
              <a:spcBef>
                <a:spcPts val="600"/>
              </a:spcBef>
              <a:buClrTx/>
              <a:buSzTx/>
              <a:tabLst/>
            </a:pPr>
            <a:r>
              <a:rPr lang="en-GB" sz="1800" dirty="0" smtClean="0">
                <a:solidFill>
                  <a:srgbClr val="1F497D"/>
                </a:solidFill>
                <a:latin typeface="Arial" pitchFamily="34" charset="0"/>
                <a:ea typeface="Calibri" pitchFamily="34" charset="0"/>
              </a:rPr>
              <a:t>Think of the Great Plague, the Great Depression, the two World Wars, the fall of the Iron Curtain and, more recently, the Great Recession.  Europe continues to experience economic, political and social unrest as a result of this event.</a:t>
            </a:r>
          </a:p>
          <a:p>
            <a:pPr marR="0" lvl="0" algn="l" defTabSz="914400" eaLnBrk="0" latinLnBrk="0" hangingPunct="0">
              <a:lnSpc>
                <a:spcPct val="100000"/>
              </a:lnSpc>
              <a:spcBef>
                <a:spcPts val="600"/>
              </a:spcBef>
              <a:buClrTx/>
              <a:buSzTx/>
              <a:tabLst/>
            </a:pPr>
            <a:r>
              <a:rPr lang="en-GB" sz="1800" dirty="0" smtClean="0">
                <a:solidFill>
                  <a:srgbClr val="1F497D"/>
                </a:solidFill>
                <a:latin typeface="Arial" pitchFamily="34" charset="0"/>
                <a:ea typeface="Calibri" pitchFamily="34" charset="0"/>
              </a:rPr>
              <a:t>Our businesses do not exist in a vacuum. Fleet management is no exception. The more vehicles that are sold, the greater are the chances that the fleet management pie will grow.  The opposite is also true.  Vehicle sales are the result of how well or how poorly societies are functioning. Vehicle sales in the US and Europe collapsed in 2009 and China sailed by both regions.</a:t>
            </a:r>
          </a:p>
          <a:p>
            <a:pPr marR="0" lvl="0" algn="l" defTabSz="914400" eaLnBrk="0" latinLnBrk="0" hangingPunct="0">
              <a:lnSpc>
                <a:spcPct val="100000"/>
              </a:lnSpc>
              <a:spcBef>
                <a:spcPts val="600"/>
              </a:spcBef>
              <a:buClrTx/>
              <a:buSzTx/>
              <a:tabLst/>
            </a:pPr>
            <a:r>
              <a:rPr lang="en-GB" sz="1800" dirty="0" smtClean="0">
                <a:solidFill>
                  <a:srgbClr val="1F497D"/>
                </a:solidFill>
                <a:latin typeface="Arial" pitchFamily="34" charset="0"/>
                <a:ea typeface="Calibri" pitchFamily="34" charset="0"/>
              </a:rPr>
              <a:t>The six macro factor questions we need to answer are:</a:t>
            </a:r>
          </a:p>
          <a:p>
            <a:pPr marL="360000" indent="-360000" algn="l" eaLnBrk="0" hangingPunct="0">
              <a:buFont typeface="+mj-lt"/>
              <a:buAutoNum type="arabicPeriod"/>
            </a:pPr>
            <a:r>
              <a:rPr lang="en-GB" sz="1800" dirty="0" smtClean="0">
                <a:solidFill>
                  <a:srgbClr val="1F497D"/>
                </a:solidFill>
                <a:latin typeface="Arial" pitchFamily="34" charset="0"/>
                <a:ea typeface="Calibri" pitchFamily="34" charset="0"/>
              </a:rPr>
              <a:t>Where and how will we </a:t>
            </a:r>
            <a:r>
              <a:rPr lang="en-GB" sz="1800" b="1" dirty="0" smtClean="0">
                <a:solidFill>
                  <a:srgbClr val="1F497D"/>
                </a:solidFill>
                <a:latin typeface="Arial" pitchFamily="34" charset="0"/>
                <a:ea typeface="Calibri" pitchFamily="34" charset="0"/>
              </a:rPr>
              <a:t>live</a:t>
            </a:r>
            <a:r>
              <a:rPr lang="en-GB" sz="1800" dirty="0" smtClean="0">
                <a:solidFill>
                  <a:srgbClr val="1F497D"/>
                </a:solidFill>
                <a:latin typeface="Arial" pitchFamily="34" charset="0"/>
                <a:ea typeface="Calibri" pitchFamily="34" charset="0"/>
              </a:rPr>
              <a:t>?</a:t>
            </a:r>
          </a:p>
          <a:p>
            <a:pPr marL="360000" marR="0" lvl="0" indent="-360000" algn="l" defTabSz="914400" rtl="0" eaLnBrk="0" fontAlgn="base" latinLnBrk="0" hangingPunct="0">
              <a:lnSpc>
                <a:spcPct val="100000"/>
              </a:lnSpc>
              <a:spcBef>
                <a:spcPct val="0"/>
              </a:spcBef>
              <a:spcAft>
                <a:spcPct val="0"/>
              </a:spcAft>
              <a:buClrTx/>
              <a:buSzTx/>
              <a:buFont typeface="+mj-lt"/>
              <a:buAutoNum type="arabicPeriod"/>
              <a:tabLst/>
            </a:pPr>
            <a:r>
              <a:rPr lang="en-GB" sz="1800" dirty="0" smtClean="0">
                <a:solidFill>
                  <a:srgbClr val="1F497D"/>
                </a:solidFill>
                <a:latin typeface="Arial" pitchFamily="34" charset="0"/>
                <a:ea typeface="Calibri" pitchFamily="34" charset="0"/>
              </a:rPr>
              <a:t>What </a:t>
            </a:r>
            <a:r>
              <a:rPr lang="en-GB" sz="1800" b="1" dirty="0" smtClean="0">
                <a:solidFill>
                  <a:srgbClr val="1F497D"/>
                </a:solidFill>
                <a:latin typeface="Arial" pitchFamily="34" charset="0"/>
                <a:ea typeface="Calibri" pitchFamily="34" charset="0"/>
              </a:rPr>
              <a:t>work</a:t>
            </a:r>
            <a:r>
              <a:rPr lang="en-GB" sz="1800" dirty="0" smtClean="0">
                <a:solidFill>
                  <a:srgbClr val="1F497D"/>
                </a:solidFill>
                <a:latin typeface="Arial" pitchFamily="34" charset="0"/>
                <a:ea typeface="Calibri" pitchFamily="34" charset="0"/>
              </a:rPr>
              <a:t> will we do and where will we do it?</a:t>
            </a:r>
          </a:p>
          <a:p>
            <a:pPr marL="360000" marR="0" lvl="0" indent="-360000" algn="l" defTabSz="914400" rtl="0" eaLnBrk="0" fontAlgn="base" latinLnBrk="0" hangingPunct="0">
              <a:lnSpc>
                <a:spcPct val="100000"/>
              </a:lnSpc>
              <a:spcBef>
                <a:spcPct val="0"/>
              </a:spcBef>
              <a:spcAft>
                <a:spcPct val="0"/>
              </a:spcAft>
              <a:buClrTx/>
              <a:buSzTx/>
              <a:buFont typeface="+mj-lt"/>
              <a:buAutoNum type="arabicPeriod"/>
              <a:tabLst/>
            </a:pPr>
            <a:r>
              <a:rPr lang="en-GB" sz="1800" dirty="0" smtClean="0">
                <a:solidFill>
                  <a:srgbClr val="1F497D"/>
                </a:solidFill>
                <a:latin typeface="Arial" pitchFamily="34" charset="0"/>
                <a:ea typeface="Calibri" pitchFamily="34" charset="0"/>
              </a:rPr>
              <a:t>How and where will we </a:t>
            </a:r>
            <a:r>
              <a:rPr lang="en-GB" sz="1800" b="1" dirty="0" smtClean="0">
                <a:solidFill>
                  <a:srgbClr val="1F497D"/>
                </a:solidFill>
                <a:latin typeface="Arial" pitchFamily="34" charset="0"/>
                <a:ea typeface="Calibri" pitchFamily="34" charset="0"/>
              </a:rPr>
              <a:t>purchase</a:t>
            </a:r>
            <a:r>
              <a:rPr lang="en-GB" sz="1800" dirty="0" smtClean="0">
                <a:solidFill>
                  <a:srgbClr val="1F497D"/>
                </a:solidFill>
                <a:latin typeface="Arial" pitchFamily="34" charset="0"/>
                <a:ea typeface="Calibri" pitchFamily="34" charset="0"/>
              </a:rPr>
              <a:t> our physical goods?</a:t>
            </a:r>
          </a:p>
          <a:p>
            <a:pPr marL="360000" marR="0" lvl="0" indent="-360000" algn="l" defTabSz="914400" rtl="0" eaLnBrk="0" fontAlgn="base" latinLnBrk="0" hangingPunct="0">
              <a:lnSpc>
                <a:spcPct val="100000"/>
              </a:lnSpc>
              <a:spcBef>
                <a:spcPct val="0"/>
              </a:spcBef>
              <a:spcAft>
                <a:spcPct val="0"/>
              </a:spcAft>
              <a:buClrTx/>
              <a:buSzTx/>
              <a:buFont typeface="+mj-lt"/>
              <a:buAutoNum type="arabicPeriod"/>
              <a:tabLst/>
            </a:pPr>
            <a:r>
              <a:rPr lang="en-GB" sz="1800" dirty="0" smtClean="0">
                <a:solidFill>
                  <a:srgbClr val="1F497D"/>
                </a:solidFill>
                <a:latin typeface="Arial" pitchFamily="34" charset="0"/>
                <a:ea typeface="Calibri" pitchFamily="34" charset="0"/>
              </a:rPr>
              <a:t>How will </a:t>
            </a:r>
            <a:r>
              <a:rPr lang="en-GB" sz="1800" b="1" dirty="0" smtClean="0">
                <a:solidFill>
                  <a:srgbClr val="1F497D"/>
                </a:solidFill>
                <a:latin typeface="Arial" pitchFamily="34" charset="0"/>
                <a:ea typeface="Calibri" pitchFamily="34" charset="0"/>
              </a:rPr>
              <a:t>we</a:t>
            </a:r>
            <a:r>
              <a:rPr lang="en-GB" sz="1800" dirty="0" smtClean="0">
                <a:solidFill>
                  <a:srgbClr val="1F497D"/>
                </a:solidFill>
                <a:latin typeface="Arial" pitchFamily="34" charset="0"/>
                <a:ea typeface="Calibri" pitchFamily="34" charset="0"/>
              </a:rPr>
              <a:t> get from where we are to where we want to be?</a:t>
            </a:r>
          </a:p>
          <a:p>
            <a:pPr marL="360000" marR="0" lvl="0" indent="-360000" algn="l" defTabSz="914400" rtl="0" eaLnBrk="0" fontAlgn="base" latinLnBrk="0" hangingPunct="0">
              <a:lnSpc>
                <a:spcPct val="100000"/>
              </a:lnSpc>
              <a:spcBef>
                <a:spcPct val="0"/>
              </a:spcBef>
              <a:spcAft>
                <a:spcPct val="0"/>
              </a:spcAft>
              <a:buClrTx/>
              <a:buSzTx/>
              <a:buFont typeface="+mj-lt"/>
              <a:buAutoNum type="arabicPeriod"/>
              <a:tabLst/>
            </a:pPr>
            <a:r>
              <a:rPr lang="en-GB" sz="1800" dirty="0" smtClean="0">
                <a:solidFill>
                  <a:srgbClr val="1F497D"/>
                </a:solidFill>
                <a:latin typeface="Arial" pitchFamily="34" charset="0"/>
                <a:ea typeface="Calibri" pitchFamily="34" charset="0"/>
              </a:rPr>
              <a:t>How will our </a:t>
            </a:r>
            <a:r>
              <a:rPr lang="en-GB" sz="1800" b="1" dirty="0" smtClean="0">
                <a:solidFill>
                  <a:srgbClr val="1F497D"/>
                </a:solidFill>
                <a:latin typeface="Arial" pitchFamily="34" charset="0"/>
                <a:ea typeface="Calibri" pitchFamily="34" charset="0"/>
              </a:rPr>
              <a:t>goods</a:t>
            </a:r>
            <a:r>
              <a:rPr lang="en-GB" sz="1800" dirty="0" smtClean="0">
                <a:solidFill>
                  <a:srgbClr val="1F497D"/>
                </a:solidFill>
                <a:latin typeface="Arial" pitchFamily="34" charset="0"/>
                <a:ea typeface="Calibri" pitchFamily="34" charset="0"/>
              </a:rPr>
              <a:t> get from where they are produced to where they are consumed?</a:t>
            </a:r>
          </a:p>
          <a:p>
            <a:pPr marL="360000" marR="0" lvl="0" indent="-360000" algn="l" defTabSz="914400" rtl="0" eaLnBrk="0" fontAlgn="base" latinLnBrk="0" hangingPunct="0">
              <a:lnSpc>
                <a:spcPct val="100000"/>
              </a:lnSpc>
              <a:spcBef>
                <a:spcPct val="0"/>
              </a:spcBef>
              <a:spcAft>
                <a:spcPct val="0"/>
              </a:spcAft>
              <a:buClrTx/>
              <a:buSzTx/>
              <a:buFont typeface="+mj-lt"/>
              <a:buAutoNum type="arabicPeriod"/>
              <a:tabLst/>
            </a:pPr>
            <a:r>
              <a:rPr lang="en-GB" sz="1800" dirty="0" smtClean="0">
                <a:solidFill>
                  <a:srgbClr val="1F497D"/>
                </a:solidFill>
                <a:latin typeface="Arial" pitchFamily="34" charset="0"/>
                <a:ea typeface="Calibri" pitchFamily="34" charset="0"/>
              </a:rPr>
              <a:t>And how will the answers to all of these questions affect both the short- and long-term profitability or the very existence of our businesses.</a:t>
            </a: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2915816" y="1772816"/>
            <a:ext cx="3095625" cy="3383657"/>
          </a:xfrm>
          <a:prstGeom prst="rect">
            <a:avLst/>
          </a:prstGeom>
          <a:noFill/>
          <a:ln w="9525">
            <a:noFill/>
            <a:miter lim="800000"/>
            <a:headEnd/>
            <a:tailEnd/>
          </a:ln>
        </p:spPr>
      </p:pic>
      <p:pic>
        <p:nvPicPr>
          <p:cNvPr id="24" name="Picture 2" descr="http://upload.wikimedia.org/wikipedia/commons/thumb/7/71/Wolfsburg_VW-Werk.jpg/250px-Wolfsburg_VW-Werk.jpg">
            <a:hlinkClick r:id="rId3"/>
          </p:cNvPr>
          <p:cNvPicPr>
            <a:picLocks noChangeAspect="1" noChangeArrowheads="1"/>
          </p:cNvPicPr>
          <p:nvPr/>
        </p:nvPicPr>
        <p:blipFill>
          <a:blip r:embed="rId4" cstate="print"/>
          <a:srcRect/>
          <a:stretch>
            <a:fillRect/>
          </a:stretch>
        </p:blipFill>
        <p:spPr bwMode="auto">
          <a:xfrm>
            <a:off x="1043608" y="1268760"/>
            <a:ext cx="2776902" cy="2088232"/>
          </a:xfrm>
          <a:prstGeom prst="rect">
            <a:avLst/>
          </a:prstGeom>
          <a:noFill/>
        </p:spPr>
      </p:pic>
      <p:pic>
        <p:nvPicPr>
          <p:cNvPr id="25" name="Picture 6" descr="http://news.bbcimg.co.uk/media/images/56546000/jpg/_56546789_101-lawnmowers.jpg"/>
          <p:cNvPicPr>
            <a:picLocks noChangeAspect="1" noChangeArrowheads="1"/>
          </p:cNvPicPr>
          <p:nvPr/>
        </p:nvPicPr>
        <p:blipFill>
          <a:blip r:embed="rId5" cstate="print"/>
          <a:srcRect/>
          <a:stretch>
            <a:fillRect/>
          </a:stretch>
        </p:blipFill>
        <p:spPr bwMode="auto">
          <a:xfrm>
            <a:off x="1691680" y="4365104"/>
            <a:ext cx="2808312" cy="1579676"/>
          </a:xfrm>
          <a:prstGeom prst="rect">
            <a:avLst/>
          </a:prstGeom>
          <a:noFill/>
        </p:spPr>
      </p:pic>
      <p:pic>
        <p:nvPicPr>
          <p:cNvPr id="26" name="Picture 2" descr="http://upload.wikimedia.org/wikipedia/commons/thumb/5/51/Strip_Mall_Troy.jpg/250px-Strip_Mall_Troy.jpg">
            <a:hlinkClick r:id="rId6"/>
          </p:cNvPr>
          <p:cNvPicPr>
            <a:picLocks noChangeAspect="1" noChangeArrowheads="1"/>
          </p:cNvPicPr>
          <p:nvPr/>
        </p:nvPicPr>
        <p:blipFill>
          <a:blip r:embed="rId7" cstate="print"/>
          <a:srcRect/>
          <a:stretch>
            <a:fillRect/>
          </a:stretch>
        </p:blipFill>
        <p:spPr bwMode="auto">
          <a:xfrm>
            <a:off x="5292080" y="3861048"/>
            <a:ext cx="3096344" cy="2068358"/>
          </a:xfrm>
          <a:prstGeom prst="rect">
            <a:avLst/>
          </a:prstGeom>
          <a:noFill/>
        </p:spPr>
      </p:pic>
      <p:pic>
        <p:nvPicPr>
          <p:cNvPr id="27" name="Picture 4" descr="Cities Are the Future of Human Evolution"/>
          <p:cNvPicPr>
            <a:picLocks noChangeAspect="1" noChangeArrowheads="1"/>
          </p:cNvPicPr>
          <p:nvPr/>
        </p:nvPicPr>
        <p:blipFill>
          <a:blip r:embed="rId8" cstate="print"/>
          <a:srcRect/>
          <a:stretch>
            <a:fillRect/>
          </a:stretch>
        </p:blipFill>
        <p:spPr bwMode="auto">
          <a:xfrm>
            <a:off x="4716016" y="1268760"/>
            <a:ext cx="2736304" cy="1825628"/>
          </a:xfrm>
          <a:prstGeom prst="rect">
            <a:avLst/>
          </a:prstGeom>
          <a:noFill/>
        </p:spPr>
      </p:pic>
      <p:sp>
        <p:nvSpPr>
          <p:cNvPr id="18" name="TextBox 17"/>
          <p:cNvSpPr txBox="1"/>
          <p:nvPr/>
        </p:nvSpPr>
        <p:spPr>
          <a:xfrm>
            <a:off x="1907704" y="4365104"/>
            <a:ext cx="936475" cy="584775"/>
          </a:xfrm>
          <a:prstGeom prst="rect">
            <a:avLst/>
          </a:prstGeom>
          <a:noFill/>
        </p:spPr>
        <p:txBody>
          <a:bodyPr wrap="square" rtlCol="0">
            <a:spAutoFit/>
          </a:bodyPr>
          <a:lstStyle/>
          <a:p>
            <a:r>
              <a:rPr lang="en-US" sz="3200" dirty="0" smtClean="0">
                <a:solidFill>
                  <a:schemeClr val="tx2">
                    <a:lumMod val="85000"/>
                    <a:lumOff val="15000"/>
                  </a:schemeClr>
                </a:solidFill>
                <a:latin typeface="Arial" pitchFamily="34" charset="0"/>
                <a:ea typeface="Calibri" pitchFamily="34" charset="0"/>
              </a:rPr>
              <a:t>Live</a:t>
            </a:r>
          </a:p>
        </p:txBody>
      </p:sp>
      <p:sp>
        <p:nvSpPr>
          <p:cNvPr id="17" name="TextBox 16"/>
          <p:cNvSpPr txBox="1"/>
          <p:nvPr/>
        </p:nvSpPr>
        <p:spPr>
          <a:xfrm>
            <a:off x="2627784" y="2708920"/>
            <a:ext cx="1134221" cy="584775"/>
          </a:xfrm>
          <a:prstGeom prst="rect">
            <a:avLst/>
          </a:prstGeom>
          <a:noFill/>
        </p:spPr>
        <p:txBody>
          <a:bodyPr wrap="none" rtlCol="0">
            <a:spAutoFit/>
          </a:bodyPr>
          <a:lstStyle/>
          <a:p>
            <a:r>
              <a:rPr lang="en-US" sz="3200" dirty="0" smtClean="0">
                <a:solidFill>
                  <a:schemeClr val="bg1"/>
                </a:solidFill>
                <a:latin typeface="Arial" pitchFamily="34" charset="0"/>
                <a:ea typeface="Calibri" pitchFamily="34" charset="0"/>
              </a:rPr>
              <a:t>Work</a:t>
            </a:r>
          </a:p>
        </p:txBody>
      </p:sp>
      <p:sp>
        <p:nvSpPr>
          <p:cNvPr id="21" name="TextBox 20"/>
          <p:cNvSpPr txBox="1"/>
          <p:nvPr/>
        </p:nvSpPr>
        <p:spPr>
          <a:xfrm>
            <a:off x="5364088" y="4077072"/>
            <a:ext cx="1141659" cy="584775"/>
          </a:xfrm>
          <a:prstGeom prst="rect">
            <a:avLst/>
          </a:prstGeom>
          <a:noFill/>
        </p:spPr>
        <p:txBody>
          <a:bodyPr wrap="none" rtlCol="0">
            <a:spAutoFit/>
          </a:bodyPr>
          <a:lstStyle/>
          <a:p>
            <a:r>
              <a:rPr lang="en-US" sz="3200" dirty="0" smtClean="0">
                <a:solidFill>
                  <a:schemeClr val="accent6">
                    <a:lumMod val="75000"/>
                  </a:schemeClr>
                </a:solidFill>
                <a:latin typeface="Arial" pitchFamily="34" charset="0"/>
                <a:ea typeface="Calibri" pitchFamily="34" charset="0"/>
              </a:rPr>
              <a:t>Shop</a:t>
            </a:r>
          </a:p>
        </p:txBody>
      </p:sp>
      <p:sp>
        <p:nvSpPr>
          <p:cNvPr id="20" name="TextBox 19"/>
          <p:cNvSpPr txBox="1"/>
          <p:nvPr/>
        </p:nvSpPr>
        <p:spPr>
          <a:xfrm>
            <a:off x="6228184" y="1340768"/>
            <a:ext cx="1186543" cy="584775"/>
          </a:xfrm>
          <a:prstGeom prst="rect">
            <a:avLst/>
          </a:prstGeom>
          <a:noFill/>
        </p:spPr>
        <p:txBody>
          <a:bodyPr wrap="none" rtlCol="0">
            <a:spAutoFit/>
          </a:bodyPr>
          <a:lstStyle/>
          <a:p>
            <a:r>
              <a:rPr lang="en-US" sz="3200" dirty="0" smtClean="0">
                <a:solidFill>
                  <a:srgbClr val="FFDF79"/>
                </a:solidFill>
                <a:latin typeface="Arial" pitchFamily="34" charset="0"/>
                <a:ea typeface="Calibri" pitchFamily="34" charset="0"/>
              </a:rPr>
              <a:t>Move</a:t>
            </a: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http://news.bbcimg.co.uk/media/images/56546000/jpg/_56546789_101-lawnmowers.jpg"/>
          <p:cNvPicPr>
            <a:picLocks noChangeAspect="1" noChangeArrowheads="1"/>
          </p:cNvPicPr>
          <p:nvPr/>
        </p:nvPicPr>
        <p:blipFill>
          <a:blip r:embed="rId2" cstate="print"/>
          <a:srcRect/>
          <a:stretch>
            <a:fillRect/>
          </a:stretch>
        </p:blipFill>
        <p:spPr bwMode="auto">
          <a:xfrm>
            <a:off x="1691680" y="4365104"/>
            <a:ext cx="2808312" cy="1579676"/>
          </a:xfrm>
          <a:prstGeom prst="rect">
            <a:avLst/>
          </a:prstGeom>
          <a:noFill/>
        </p:spPr>
      </p:pic>
      <p:sp>
        <p:nvSpPr>
          <p:cNvPr id="18" name="TextBox 17"/>
          <p:cNvSpPr txBox="1"/>
          <p:nvPr/>
        </p:nvSpPr>
        <p:spPr>
          <a:xfrm>
            <a:off x="1907704" y="4365104"/>
            <a:ext cx="936475" cy="584775"/>
          </a:xfrm>
          <a:prstGeom prst="rect">
            <a:avLst/>
          </a:prstGeom>
          <a:noFill/>
        </p:spPr>
        <p:txBody>
          <a:bodyPr wrap="square" rtlCol="0">
            <a:spAutoFit/>
          </a:bodyPr>
          <a:lstStyle/>
          <a:p>
            <a:r>
              <a:rPr lang="en-US" sz="3200" dirty="0" smtClean="0">
                <a:solidFill>
                  <a:schemeClr val="tx2">
                    <a:lumMod val="85000"/>
                    <a:lumOff val="15000"/>
                  </a:schemeClr>
                </a:solidFill>
                <a:latin typeface="Arial" pitchFamily="34" charset="0"/>
                <a:ea typeface="Calibri" pitchFamily="34" charset="0"/>
              </a:rPr>
              <a:t>Live</a:t>
            </a: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251520" y="1340768"/>
            <a:ext cx="5688632" cy="5386090"/>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In North America and Western Europe, industrialization created a mass movement from the rural countryside to the cities in the 18</a:t>
            </a:r>
            <a:r>
              <a:rPr lang="en-GB" sz="1800" baseline="30000" dirty="0" smtClean="0">
                <a:solidFill>
                  <a:srgbClr val="1F497D"/>
                </a:solidFill>
                <a:latin typeface="Arial" pitchFamily="34" charset="0"/>
                <a:ea typeface="Calibri" pitchFamily="34" charset="0"/>
              </a:rPr>
              <a:t>th</a:t>
            </a:r>
            <a:r>
              <a:rPr lang="en-GB" sz="1800" dirty="0" smtClean="0">
                <a:solidFill>
                  <a:srgbClr val="1F497D"/>
                </a:solidFill>
                <a:latin typeface="Arial" pitchFamily="34" charset="0"/>
                <a:ea typeface="Calibri" pitchFamily="34" charset="0"/>
              </a:rPr>
              <a:t> and 19</a:t>
            </a:r>
            <a:r>
              <a:rPr lang="en-GB" sz="1800" baseline="30000" dirty="0" smtClean="0">
                <a:solidFill>
                  <a:srgbClr val="1F497D"/>
                </a:solidFill>
                <a:latin typeface="Arial" pitchFamily="34" charset="0"/>
                <a:ea typeface="Calibri" pitchFamily="34" charset="0"/>
              </a:rPr>
              <a:t>th</a:t>
            </a:r>
            <a:r>
              <a:rPr lang="en-GB" sz="1800" dirty="0" smtClean="0">
                <a:solidFill>
                  <a:srgbClr val="1F497D"/>
                </a:solidFill>
                <a:latin typeface="Arial" pitchFamily="34" charset="0"/>
                <a:ea typeface="Calibri" pitchFamily="34" charset="0"/>
              </a:rPr>
              <a:t> centuries.</a:t>
            </a:r>
          </a:p>
          <a:p>
            <a:pPr algn="l">
              <a:spcBef>
                <a:spcPts val="600"/>
              </a:spcBef>
              <a:spcAft>
                <a:spcPts val="600"/>
              </a:spcAft>
            </a:pPr>
            <a:r>
              <a:rPr lang="en-GB" sz="1800" dirty="0" smtClean="0">
                <a:solidFill>
                  <a:srgbClr val="1F497D"/>
                </a:solidFill>
                <a:latin typeface="Arial" pitchFamily="34" charset="0"/>
                <a:ea typeface="Calibri" pitchFamily="34" charset="0"/>
              </a:rPr>
              <a:t>In the second half of the 20</a:t>
            </a:r>
            <a:r>
              <a:rPr lang="en-GB" sz="1800" baseline="30000" dirty="0" smtClean="0">
                <a:solidFill>
                  <a:srgbClr val="1F497D"/>
                </a:solidFill>
                <a:latin typeface="Arial" pitchFamily="34" charset="0"/>
                <a:ea typeface="Calibri" pitchFamily="34" charset="0"/>
              </a:rPr>
              <a:t>th</a:t>
            </a:r>
            <a:r>
              <a:rPr lang="en-GB" sz="1800" dirty="0" smtClean="0">
                <a:solidFill>
                  <a:srgbClr val="1F497D"/>
                </a:solidFill>
                <a:latin typeface="Arial" pitchFamily="34" charset="0"/>
                <a:ea typeface="Calibri" pitchFamily="34" charset="0"/>
              </a:rPr>
              <a:t> century, wars, crime, cars, new ways of communicating and many other factors combined to move people from cities to suburbs.  A suburb, for statistical purposes, is any place in a metropolitan area outside the central city.  By 1951, more people in the United States lived in suburbs rather than in central cities or rural areas. </a:t>
            </a:r>
          </a:p>
          <a:p>
            <a:pPr algn="l">
              <a:spcBef>
                <a:spcPts val="600"/>
              </a:spcBef>
              <a:spcAft>
                <a:spcPts val="600"/>
              </a:spcAft>
            </a:pPr>
            <a:r>
              <a:rPr lang="en-GB" sz="1800" dirty="0" smtClean="0">
                <a:solidFill>
                  <a:srgbClr val="1F497D"/>
                </a:solidFill>
                <a:latin typeface="Arial" pitchFamily="34" charset="0"/>
                <a:ea typeface="Calibri" pitchFamily="34" charset="0"/>
              </a:rPr>
              <a:t>Now, it seems that the trend is reversing. More and more people in what we have called the </a:t>
            </a:r>
            <a:r>
              <a:rPr lang="en-GB" sz="1800" i="1" dirty="0" smtClean="0">
                <a:solidFill>
                  <a:srgbClr val="1F497D"/>
                </a:solidFill>
                <a:latin typeface="Arial" pitchFamily="34" charset="0"/>
                <a:ea typeface="Calibri" pitchFamily="34" charset="0"/>
              </a:rPr>
              <a:t>emerging markets </a:t>
            </a:r>
            <a:r>
              <a:rPr lang="en-GB" sz="1800" dirty="0" smtClean="0">
                <a:solidFill>
                  <a:srgbClr val="1F497D"/>
                </a:solidFill>
                <a:latin typeface="Arial" pitchFamily="34" charset="0"/>
                <a:ea typeface="Calibri" pitchFamily="34" charset="0"/>
              </a:rPr>
              <a:t>are moving from the countryside to the city.  Baby boomers in what we have called the </a:t>
            </a:r>
            <a:r>
              <a:rPr lang="en-GB" sz="1800" i="1" dirty="0" smtClean="0">
                <a:solidFill>
                  <a:srgbClr val="1F497D"/>
                </a:solidFill>
                <a:latin typeface="Arial" pitchFamily="34" charset="0"/>
                <a:ea typeface="Calibri" pitchFamily="34" charset="0"/>
              </a:rPr>
              <a:t>developed countries </a:t>
            </a:r>
            <a:r>
              <a:rPr lang="en-GB" sz="1800" dirty="0" smtClean="0">
                <a:solidFill>
                  <a:srgbClr val="1F497D"/>
                </a:solidFill>
                <a:latin typeface="Arial" pitchFamily="34" charset="0"/>
                <a:ea typeface="Calibri" pitchFamily="34" charset="0"/>
              </a:rPr>
              <a:t>are giving up their suburban estates and Weber grills for urban condos and dinners delivered to the door</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
        <p:nvSpPr>
          <p:cNvPr id="6" name="Title 1"/>
          <p:cNvSpPr txBox="1">
            <a:spLocks/>
          </p:cNvSpPr>
          <p:nvPr/>
        </p:nvSpPr>
        <p:spPr>
          <a:xfrm>
            <a:off x="611560" y="620688"/>
            <a:ext cx="8104956" cy="685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800" b="0" i="0" u="none" strike="noStrike" kern="0" cap="none" spc="0" normalizeH="0" baseline="0" noProof="0" dirty="0" err="1" smtClean="0">
                <a:ln>
                  <a:noFill/>
                </a:ln>
                <a:solidFill>
                  <a:schemeClr val="tx2"/>
                </a:solidFill>
                <a:effectLst/>
                <a:uLnTx/>
                <a:uFillTx/>
                <a:latin typeface="+mj-lt"/>
                <a:ea typeface="+mj-ea"/>
                <a:cs typeface="+mj-cs"/>
              </a:rPr>
              <a:t>Where</a:t>
            </a:r>
            <a:r>
              <a:rPr kumimoji="0" lang="sv-SE" sz="2800" b="0" i="0" u="none" strike="noStrike" kern="0" cap="none" spc="0" normalizeH="0" baseline="0" noProof="0" dirty="0" smtClean="0">
                <a:ln>
                  <a:noFill/>
                </a:ln>
                <a:solidFill>
                  <a:schemeClr val="tx2"/>
                </a:solidFill>
                <a:effectLst/>
                <a:uLnTx/>
                <a:uFillTx/>
                <a:latin typeface="+mj-lt"/>
                <a:ea typeface="+mj-ea"/>
                <a:cs typeface="+mj-cs"/>
              </a:rPr>
              <a:t> </a:t>
            </a:r>
            <a:r>
              <a:rPr kumimoji="0" lang="sv-SE" sz="2800" b="0" i="0" u="none" strike="noStrike" kern="0" cap="none" spc="0" normalizeH="0" baseline="0" noProof="0" dirty="0" err="1" smtClean="0">
                <a:ln>
                  <a:noFill/>
                </a:ln>
                <a:solidFill>
                  <a:schemeClr val="tx2"/>
                </a:solidFill>
                <a:effectLst/>
                <a:uLnTx/>
                <a:uFillTx/>
                <a:latin typeface="+mj-lt"/>
                <a:ea typeface="+mj-ea"/>
                <a:cs typeface="+mj-cs"/>
              </a:rPr>
              <a:t>we</a:t>
            </a:r>
            <a:r>
              <a:rPr kumimoji="0" lang="sv-SE" sz="2800" b="0" i="0" u="none" strike="noStrike" kern="0" cap="none" spc="0" normalizeH="0" baseline="0" noProof="0" dirty="0" smtClean="0">
                <a:ln>
                  <a:noFill/>
                </a:ln>
                <a:solidFill>
                  <a:schemeClr val="tx2"/>
                </a:solidFill>
                <a:effectLst/>
                <a:uLnTx/>
                <a:uFillTx/>
                <a:latin typeface="+mj-lt"/>
                <a:ea typeface="+mj-ea"/>
                <a:cs typeface="+mj-cs"/>
              </a:rPr>
              <a:t> </a:t>
            </a:r>
            <a:r>
              <a:rPr kumimoji="0" lang="sv-SE" sz="2800" b="0" i="0" u="none" strike="noStrike" kern="0" cap="none" spc="0" normalizeH="0" baseline="0" noProof="0" dirty="0" err="1" smtClean="0">
                <a:ln>
                  <a:noFill/>
                </a:ln>
                <a:solidFill>
                  <a:schemeClr val="tx2"/>
                </a:solidFill>
                <a:effectLst/>
                <a:uLnTx/>
                <a:uFillTx/>
                <a:latin typeface="+mj-lt"/>
                <a:ea typeface="+mj-ea"/>
                <a:cs typeface="+mj-cs"/>
              </a:rPr>
              <a:t>lived</a:t>
            </a:r>
            <a:endParaRPr kumimoji="0" lang="en-GB" sz="28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8" name="Picture 2" descr="http://www.grablifeinsurance.com/wp-content/uploads/2010/05/life-insurance-quotes.jpg"/>
          <p:cNvPicPr>
            <a:picLocks noChangeAspect="1" noChangeArrowheads="1"/>
          </p:cNvPicPr>
          <p:nvPr/>
        </p:nvPicPr>
        <p:blipFill>
          <a:blip r:embed="rId3" cstate="print"/>
          <a:srcRect/>
          <a:stretch>
            <a:fillRect/>
          </a:stretch>
        </p:blipFill>
        <p:spPr bwMode="auto">
          <a:xfrm>
            <a:off x="5686425" y="0"/>
            <a:ext cx="3457575" cy="2419351"/>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grablifeinsurance.com/wp-content/uploads/2010/05/life-insurance-quotes.jpg"/>
          <p:cNvPicPr>
            <a:picLocks noChangeAspect="1" noChangeArrowheads="1"/>
          </p:cNvPicPr>
          <p:nvPr/>
        </p:nvPicPr>
        <p:blipFill>
          <a:blip r:embed="rId2" cstate="print"/>
          <a:srcRect/>
          <a:stretch>
            <a:fillRect/>
          </a:stretch>
        </p:blipFill>
        <p:spPr bwMode="auto">
          <a:xfrm>
            <a:off x="6444208" y="5296040"/>
            <a:ext cx="2232248" cy="1561960"/>
          </a:xfrm>
          <a:prstGeom prst="rect">
            <a:avLst/>
          </a:prstGeom>
          <a:noFill/>
        </p:spPr>
      </p:pic>
      <p:pic>
        <p:nvPicPr>
          <p:cNvPr id="8" name="Picture 2" descr="http://www.gardencities.co.za/images/home.jpg"/>
          <p:cNvPicPr>
            <a:picLocks noChangeAspect="1" noChangeArrowheads="1"/>
          </p:cNvPicPr>
          <p:nvPr/>
        </p:nvPicPr>
        <p:blipFill>
          <a:blip r:embed="rId3" cstate="print"/>
          <a:srcRect/>
          <a:stretch>
            <a:fillRect/>
          </a:stretch>
        </p:blipFill>
        <p:spPr bwMode="auto">
          <a:xfrm>
            <a:off x="0" y="475488"/>
            <a:ext cx="9144000" cy="2953512"/>
          </a:xfrm>
          <a:prstGeom prst="rect">
            <a:avLst/>
          </a:prstGeom>
          <a:noFill/>
        </p:spPr>
      </p:pic>
      <p:pic>
        <p:nvPicPr>
          <p:cNvPr id="11270" name="Picture 6" descr="http://news.bbcimg.co.uk/media/images/56546000/jpg/_56546789_101-lawnmowers.jpg"/>
          <p:cNvPicPr>
            <a:picLocks noChangeAspect="1" noChangeArrowheads="1"/>
          </p:cNvPicPr>
          <p:nvPr/>
        </p:nvPicPr>
        <p:blipFill>
          <a:blip r:embed="rId4" cstate="print"/>
          <a:srcRect/>
          <a:stretch>
            <a:fillRect/>
          </a:stretch>
        </p:blipFill>
        <p:spPr bwMode="auto">
          <a:xfrm>
            <a:off x="0" y="3476160"/>
            <a:ext cx="6012160" cy="3381840"/>
          </a:xfrm>
          <a:prstGeom prst="rect">
            <a:avLst/>
          </a:prstGeom>
          <a:noFill/>
        </p:spPr>
      </p:pic>
      <p:sp>
        <p:nvSpPr>
          <p:cNvPr id="7170" name="Title 1"/>
          <p:cNvSpPr>
            <a:spLocks noGrp="1"/>
          </p:cNvSpPr>
          <p:nvPr>
            <p:ph type="title"/>
          </p:nvPr>
        </p:nvSpPr>
        <p:spPr>
          <a:xfrm>
            <a:off x="611560" y="620688"/>
            <a:ext cx="8104956" cy="685800"/>
          </a:xfrm>
        </p:spPr>
        <p:txBody>
          <a:bodyPr/>
          <a:lstStyle/>
          <a:p>
            <a:r>
              <a:rPr lang="sv-SE" sz="2800" dirty="0" err="1" smtClean="0"/>
              <a:t>Where</a:t>
            </a:r>
            <a:r>
              <a:rPr lang="sv-SE" sz="2800" dirty="0" smtClean="0"/>
              <a:t> </a:t>
            </a:r>
            <a:r>
              <a:rPr lang="sv-SE" sz="2800" dirty="0" err="1" smtClean="0"/>
              <a:t>we</a:t>
            </a:r>
            <a:r>
              <a:rPr lang="sv-SE" sz="2800" dirty="0" smtClean="0"/>
              <a:t> </a:t>
            </a:r>
            <a:r>
              <a:rPr lang="sv-SE" sz="2800" dirty="0" err="1" smtClean="0"/>
              <a:t>lived</a:t>
            </a:r>
            <a:endParaRPr lang="en-GB" sz="2800" dirty="0" smtClean="0"/>
          </a:p>
        </p:txBody>
      </p:sp>
      <p:sp>
        <p:nvSpPr>
          <p:cNvPr id="5" name="TextBox 4"/>
          <p:cNvSpPr txBox="1"/>
          <p:nvPr/>
        </p:nvSpPr>
        <p:spPr>
          <a:xfrm>
            <a:off x="2987824" y="3861048"/>
            <a:ext cx="1625766" cy="523220"/>
          </a:xfrm>
          <a:prstGeom prst="rect">
            <a:avLst/>
          </a:prstGeom>
          <a:noFill/>
        </p:spPr>
        <p:txBody>
          <a:bodyPr wrap="none" rtlCol="0">
            <a:spAutoFit/>
          </a:bodyPr>
          <a:lstStyle/>
          <a:p>
            <a:pPr algn="l" eaLnBrk="0" hangingPunct="0"/>
            <a:r>
              <a:rPr lang="en-US" dirty="0" smtClean="0">
                <a:solidFill>
                  <a:schemeClr val="tx2"/>
                </a:solidFill>
                <a:latin typeface="+mj-lt"/>
                <a:ea typeface="+mj-ea"/>
                <a:cs typeface="+mj-cs"/>
              </a:rPr>
              <a:t>Suburbia</a:t>
            </a:r>
          </a:p>
        </p:txBody>
      </p:sp>
      <p:pic>
        <p:nvPicPr>
          <p:cNvPr id="11268" name="Picture 4" descr="Aerial view of Levittown, Pennsylvania"/>
          <p:cNvPicPr>
            <a:picLocks noChangeAspect="1" noChangeArrowheads="1"/>
          </p:cNvPicPr>
          <p:nvPr/>
        </p:nvPicPr>
        <p:blipFill>
          <a:blip r:embed="rId5" cstate="print"/>
          <a:srcRect/>
          <a:stretch>
            <a:fillRect/>
          </a:stretch>
        </p:blipFill>
        <p:spPr bwMode="auto">
          <a:xfrm>
            <a:off x="6084168" y="3501008"/>
            <a:ext cx="2895600" cy="1885951"/>
          </a:xfrm>
          <a:prstGeom prst="rect">
            <a:avLst/>
          </a:prstGeom>
          <a:noFill/>
        </p:spPr>
      </p:pic>
      <p:pic>
        <p:nvPicPr>
          <p:cNvPr id="6" name="Picture 5" descr="http://precious-living.com/wp-content/uploads/2009/07/Sunday-Drive.jpg"/>
          <p:cNvPicPr>
            <a:picLocks noChangeAspect="1" noChangeArrowheads="1"/>
          </p:cNvPicPr>
          <p:nvPr/>
        </p:nvPicPr>
        <p:blipFill>
          <a:blip r:embed="rId6" cstate="print"/>
          <a:srcRect/>
          <a:stretch>
            <a:fillRect/>
          </a:stretch>
        </p:blipFill>
        <p:spPr bwMode="auto">
          <a:xfrm>
            <a:off x="395536" y="1484784"/>
            <a:ext cx="3090675" cy="2307704"/>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683568" y="2996952"/>
            <a:ext cx="6192688" cy="2862322"/>
          </a:xfrm>
          <a:prstGeom prst="rect">
            <a:avLst/>
          </a:prstGeom>
        </p:spPr>
        <p:txBody>
          <a:bodyPr wrap="square">
            <a:spAutoFit/>
          </a:bodyPr>
          <a:lstStyle/>
          <a:p>
            <a:pPr algn="just"/>
            <a:r>
              <a:rPr lang="en-GB" sz="1800" dirty="0" smtClean="0">
                <a:solidFill>
                  <a:srgbClr val="1F497D"/>
                </a:solidFill>
                <a:latin typeface="Arial" pitchFamily="34" charset="0"/>
                <a:ea typeface="Calibri" pitchFamily="34" charset="0"/>
              </a:rPr>
              <a:t>Large US cities, defined here as those with 150,000 or more inhabitants, generated almost 85 percent of the country’s GDP in 2010, compared with 78 percent for large cities in China and just under 65 percent for those in Western Europe during the same period. </a:t>
            </a:r>
          </a:p>
          <a:p>
            <a:pPr algn="just"/>
            <a:endParaRPr lang="en-GB" sz="1800" dirty="0" smtClean="0">
              <a:solidFill>
                <a:srgbClr val="1F497D"/>
              </a:solidFill>
              <a:latin typeface="Arial" pitchFamily="34" charset="0"/>
              <a:ea typeface="Calibri" pitchFamily="34" charset="0"/>
            </a:endParaRPr>
          </a:p>
          <a:p>
            <a:pPr algn="just"/>
            <a:r>
              <a:rPr lang="en-GB" sz="1800" dirty="0" smtClean="0">
                <a:solidFill>
                  <a:srgbClr val="1F497D"/>
                </a:solidFill>
                <a:latin typeface="Arial" pitchFamily="34" charset="0"/>
                <a:ea typeface="Calibri" pitchFamily="34" charset="0"/>
              </a:rPr>
              <a:t>In the next 15 years, the 259 large US cities are expected to generate more than 10 percent of global GDP growth—a share bigger than that of all such cities in other developed countries combined.</a:t>
            </a:r>
            <a:endParaRPr lang="en-GB" sz="1800" dirty="0">
              <a:solidFill>
                <a:srgbClr val="1F497D"/>
              </a:solidFill>
              <a:latin typeface="Arial" pitchFamily="34" charset="0"/>
              <a:ea typeface="Calibri" pitchFamily="34" charset="0"/>
            </a:endParaRPr>
          </a:p>
        </p:txBody>
      </p:sp>
      <p:sp>
        <p:nvSpPr>
          <p:cNvPr id="5" name="Rectangle 4"/>
          <p:cNvSpPr/>
          <p:nvPr/>
        </p:nvSpPr>
        <p:spPr>
          <a:xfrm>
            <a:off x="683568" y="1519624"/>
            <a:ext cx="6264696" cy="1477328"/>
          </a:xfrm>
          <a:prstGeom prst="rect">
            <a:avLst/>
          </a:prstGeom>
        </p:spPr>
        <p:txBody>
          <a:bodyPr wrap="square">
            <a:spAutoFit/>
          </a:bodyPr>
          <a:lstStyle/>
          <a:p>
            <a:pPr algn="just"/>
            <a:r>
              <a:rPr lang="en-GB" sz="1800" dirty="0" smtClean="0">
                <a:solidFill>
                  <a:srgbClr val="1F497D"/>
                </a:solidFill>
                <a:latin typeface="Arial" pitchFamily="34" charset="0"/>
                <a:ea typeface="Calibri" pitchFamily="34" charset="0"/>
              </a:rPr>
              <a:t>In 1800, according to estimates made by the UN, only 3 percent of the world's population lived in cities. Today, more than half the world's population lives in urban areas, and by 2050 the UN estimates that will be more like 67 percent. In developed countries, that percentage will be higher. </a:t>
            </a:r>
            <a:endParaRPr lang="en-US" sz="1800" dirty="0">
              <a:solidFill>
                <a:srgbClr val="1F497D"/>
              </a:solidFill>
              <a:latin typeface="Arial" pitchFamily="34" charset="0"/>
              <a:ea typeface="Calibri" pitchFamily="34" charset="0"/>
            </a:endParaRPr>
          </a:p>
        </p:txBody>
      </p:sp>
      <p:sp>
        <p:nvSpPr>
          <p:cNvPr id="4" name="Title 1"/>
          <p:cNvSpPr txBox="1">
            <a:spLocks/>
          </p:cNvSpPr>
          <p:nvPr/>
        </p:nvSpPr>
        <p:spPr>
          <a:xfrm>
            <a:off x="611560" y="620688"/>
            <a:ext cx="8104956" cy="685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800" b="0" i="0" u="none" strike="noStrike" kern="0" cap="none" spc="0" normalizeH="0" baseline="0" noProof="0" dirty="0" err="1" smtClean="0">
                <a:ln>
                  <a:noFill/>
                </a:ln>
                <a:solidFill>
                  <a:schemeClr val="tx2"/>
                </a:solidFill>
                <a:effectLst/>
                <a:uLnTx/>
                <a:uFillTx/>
                <a:latin typeface="+mj-lt"/>
                <a:ea typeface="+mj-ea"/>
                <a:cs typeface="+mj-cs"/>
              </a:rPr>
              <a:t>Where</a:t>
            </a:r>
            <a:r>
              <a:rPr kumimoji="0" lang="sv-SE" sz="2800" b="0" i="0" u="none" strike="noStrike" kern="0" cap="none" spc="0" normalizeH="0" baseline="0" noProof="0" dirty="0" smtClean="0">
                <a:ln>
                  <a:noFill/>
                </a:ln>
                <a:solidFill>
                  <a:schemeClr val="tx2"/>
                </a:solidFill>
                <a:effectLst/>
                <a:uLnTx/>
                <a:uFillTx/>
                <a:latin typeface="+mj-lt"/>
                <a:ea typeface="+mj-ea"/>
                <a:cs typeface="+mj-cs"/>
              </a:rPr>
              <a:t> </a:t>
            </a:r>
            <a:r>
              <a:rPr kumimoji="0" lang="sv-SE" sz="2800" b="0" i="0" u="none" strike="noStrike" kern="0" cap="none" spc="0" normalizeH="0" baseline="0" noProof="0" dirty="0" err="1" smtClean="0">
                <a:ln>
                  <a:noFill/>
                </a:ln>
                <a:solidFill>
                  <a:schemeClr val="tx2"/>
                </a:solidFill>
                <a:effectLst/>
                <a:uLnTx/>
                <a:uFillTx/>
                <a:latin typeface="+mj-lt"/>
                <a:ea typeface="+mj-ea"/>
                <a:cs typeface="+mj-cs"/>
              </a:rPr>
              <a:t>we</a:t>
            </a:r>
            <a:r>
              <a:rPr kumimoji="0" lang="sv-SE" sz="2800" b="0" i="0" u="none" strike="noStrike" kern="0" cap="none" spc="0" normalizeH="0" baseline="0" noProof="0" dirty="0" smtClean="0">
                <a:ln>
                  <a:noFill/>
                </a:ln>
                <a:solidFill>
                  <a:schemeClr val="tx2"/>
                </a:solidFill>
                <a:effectLst/>
                <a:uLnTx/>
                <a:uFillTx/>
                <a:latin typeface="+mj-lt"/>
                <a:ea typeface="+mj-ea"/>
                <a:cs typeface="+mj-cs"/>
              </a:rPr>
              <a:t> </a:t>
            </a:r>
            <a:r>
              <a:rPr kumimoji="0" lang="sv-SE" sz="2800" b="0" i="0" u="none" strike="noStrike" kern="0" cap="none" spc="0" normalizeH="0" baseline="0" noProof="0" dirty="0" err="1" smtClean="0">
                <a:ln>
                  <a:noFill/>
                </a:ln>
                <a:solidFill>
                  <a:schemeClr val="tx2"/>
                </a:solidFill>
                <a:effectLst/>
                <a:uLnTx/>
                <a:uFillTx/>
                <a:latin typeface="+mj-lt"/>
                <a:ea typeface="+mj-ea"/>
                <a:cs typeface="+mj-cs"/>
              </a:rPr>
              <a:t>wil</a:t>
            </a:r>
            <a:r>
              <a:rPr lang="sv-SE" kern="0" dirty="0" smtClean="0">
                <a:solidFill>
                  <a:schemeClr val="tx2"/>
                </a:solidFill>
                <a:latin typeface="+mj-lt"/>
                <a:ea typeface="+mj-ea"/>
                <a:cs typeface="+mj-cs"/>
              </a:rPr>
              <a:t>l live</a:t>
            </a:r>
            <a:endParaRPr kumimoji="0" lang="en-GB" sz="28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ctangle 234"/>
          <p:cNvSpPr/>
          <p:nvPr/>
        </p:nvSpPr>
        <p:spPr bwMode="auto">
          <a:xfrm>
            <a:off x="179512" y="1412776"/>
            <a:ext cx="1224136" cy="43204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latin typeface="Franklin Gothic Demi" pitchFamily="34" charset="0"/>
              </a:rPr>
              <a:t>Total # Cities</a:t>
            </a:r>
            <a:endParaRPr kumimoji="0" lang="en-US" sz="1200" i="0" u="none" strike="noStrike" cap="none" normalizeH="0" baseline="0" dirty="0" smtClean="0">
              <a:ln>
                <a:noFill/>
              </a:ln>
              <a:solidFill>
                <a:schemeClr val="tx1"/>
              </a:solidFill>
              <a:effectLst/>
              <a:latin typeface="Franklin Gothic Demi" pitchFamily="34" charset="0"/>
            </a:endParaRPr>
          </a:p>
        </p:txBody>
      </p:sp>
      <p:sp>
        <p:nvSpPr>
          <p:cNvPr id="234" name="Rectangle 233"/>
          <p:cNvSpPr/>
          <p:nvPr/>
        </p:nvSpPr>
        <p:spPr bwMode="auto">
          <a:xfrm>
            <a:off x="179512" y="1052736"/>
            <a:ext cx="1224136" cy="43204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latin typeface="Franklin Gothic Demi" pitchFamily="34" charset="0"/>
              </a:rPr>
              <a:t>% Total World</a:t>
            </a:r>
          </a:p>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Franklin Gothic Demi" pitchFamily="34" charset="0"/>
              </a:rPr>
              <a:t>Population</a:t>
            </a:r>
          </a:p>
        </p:txBody>
      </p:sp>
      <p:sp>
        <p:nvSpPr>
          <p:cNvPr id="153" name="Rectangle 152"/>
          <p:cNvSpPr/>
          <p:nvPr/>
        </p:nvSpPr>
        <p:spPr bwMode="auto">
          <a:xfrm>
            <a:off x="7164288" y="357301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Mumbai</a:t>
            </a:r>
          </a:p>
        </p:txBody>
      </p:sp>
      <p:cxnSp>
        <p:nvCxnSpPr>
          <p:cNvPr id="70" name="Straight Connector 69"/>
          <p:cNvCxnSpPr>
            <a:stCxn id="65" idx="3"/>
            <a:endCxn id="191" idx="1"/>
          </p:cNvCxnSpPr>
          <p:nvPr/>
        </p:nvCxnSpPr>
        <p:spPr bwMode="auto">
          <a:xfrm>
            <a:off x="1979712" y="2636912"/>
            <a:ext cx="720080" cy="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05" name="Straight Connector 104"/>
          <p:cNvCxnSpPr/>
          <p:nvPr/>
        </p:nvCxnSpPr>
        <p:spPr bwMode="auto">
          <a:xfrm>
            <a:off x="4211960" y="2636912"/>
            <a:ext cx="720080" cy="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06" name="Straight Connector 105"/>
          <p:cNvCxnSpPr/>
          <p:nvPr/>
        </p:nvCxnSpPr>
        <p:spPr bwMode="auto">
          <a:xfrm>
            <a:off x="6444208" y="2636912"/>
            <a:ext cx="720080" cy="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35" name="Straight Connector 34"/>
          <p:cNvCxnSpPr/>
          <p:nvPr/>
        </p:nvCxnSpPr>
        <p:spPr bwMode="auto">
          <a:xfrm>
            <a:off x="1187624" y="2276872"/>
            <a:ext cx="0" cy="4104456"/>
          </a:xfrm>
          <a:prstGeom prst="line">
            <a:avLst/>
          </a:prstGeom>
          <a:solidFill>
            <a:schemeClr val="accent1"/>
          </a:solidFill>
          <a:ln w="9525" cap="flat" cmpd="sng" algn="ctr">
            <a:solidFill>
              <a:schemeClr val="accent3">
                <a:lumMod val="75000"/>
              </a:schemeClr>
            </a:solidFill>
            <a:prstDash val="solid"/>
            <a:round/>
            <a:headEnd type="none" w="med" len="med"/>
            <a:tailEnd type="none" w="med" len="med"/>
          </a:ln>
          <a:effectLst/>
        </p:spPr>
      </p:cxnSp>
      <p:sp>
        <p:nvSpPr>
          <p:cNvPr id="3" name="Rectangle 2"/>
          <p:cNvSpPr/>
          <p:nvPr/>
        </p:nvSpPr>
        <p:spPr bwMode="auto">
          <a:xfrm>
            <a:off x="1331640" y="1124744"/>
            <a:ext cx="648072" cy="288032"/>
          </a:xfrm>
          <a:prstGeom prst="rect">
            <a:avLst/>
          </a:prstGeom>
          <a:solidFill>
            <a:srgbClr val="CC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Franklin Gothic Demi" pitchFamily="34" charset="0"/>
              </a:rPr>
              <a:t>1 %</a:t>
            </a:r>
            <a:endParaRPr kumimoji="0" lang="en-US" sz="1400" b="0" i="0" u="none" strike="noStrike" cap="none" normalizeH="0" baseline="0" dirty="0" smtClean="0">
              <a:ln>
                <a:noFill/>
              </a:ln>
              <a:solidFill>
                <a:schemeClr val="bg1"/>
              </a:solidFill>
              <a:effectLst/>
              <a:latin typeface="Franklin Gothic Demi" pitchFamily="34" charset="0"/>
            </a:endParaRPr>
          </a:p>
        </p:txBody>
      </p:sp>
      <p:sp>
        <p:nvSpPr>
          <p:cNvPr id="7" name="Rectangle 6"/>
          <p:cNvSpPr/>
          <p:nvPr/>
        </p:nvSpPr>
        <p:spPr bwMode="auto">
          <a:xfrm>
            <a:off x="1259632" y="764704"/>
            <a:ext cx="6480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ranklin Gothic Demi" pitchFamily="34" charset="0"/>
              </a:rPr>
              <a:t>1970</a:t>
            </a:r>
          </a:p>
        </p:txBody>
      </p:sp>
      <p:sp>
        <p:nvSpPr>
          <p:cNvPr id="8" name="Rectangle 7"/>
          <p:cNvSpPr/>
          <p:nvPr/>
        </p:nvSpPr>
        <p:spPr bwMode="auto">
          <a:xfrm>
            <a:off x="3491880" y="764704"/>
            <a:ext cx="6480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ranklin Gothic Demi" pitchFamily="34" charset="0"/>
              </a:rPr>
              <a:t>1990</a:t>
            </a:r>
          </a:p>
        </p:txBody>
      </p:sp>
      <p:sp>
        <p:nvSpPr>
          <p:cNvPr id="10" name="Rectangle 9"/>
          <p:cNvSpPr/>
          <p:nvPr/>
        </p:nvSpPr>
        <p:spPr bwMode="auto">
          <a:xfrm>
            <a:off x="3203848" y="6525344"/>
            <a:ext cx="216024" cy="216024"/>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3995936" y="6525344"/>
            <a:ext cx="216024" cy="216024"/>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491880" y="6453336"/>
            <a:ext cx="432048"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Asia</a:t>
            </a:r>
          </a:p>
        </p:txBody>
      </p:sp>
      <p:sp>
        <p:nvSpPr>
          <p:cNvPr id="14" name="Rectangle 13"/>
          <p:cNvSpPr/>
          <p:nvPr/>
        </p:nvSpPr>
        <p:spPr bwMode="auto">
          <a:xfrm>
            <a:off x="4283968" y="6453336"/>
            <a:ext cx="1152128"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North America</a:t>
            </a:r>
          </a:p>
        </p:txBody>
      </p:sp>
      <p:sp>
        <p:nvSpPr>
          <p:cNvPr id="15" name="Rectangle 14"/>
          <p:cNvSpPr/>
          <p:nvPr/>
        </p:nvSpPr>
        <p:spPr bwMode="auto">
          <a:xfrm>
            <a:off x="5796136" y="6453336"/>
            <a:ext cx="720080"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Europe</a:t>
            </a:r>
          </a:p>
        </p:txBody>
      </p:sp>
      <p:sp>
        <p:nvSpPr>
          <p:cNvPr id="16" name="Rectangle 15"/>
          <p:cNvSpPr/>
          <p:nvPr/>
        </p:nvSpPr>
        <p:spPr bwMode="auto">
          <a:xfrm>
            <a:off x="5508104" y="6525344"/>
            <a:ext cx="216024" cy="216024"/>
          </a:xfrm>
          <a:prstGeom prst="rect">
            <a:avLst/>
          </a:prstGeom>
          <a:solidFill>
            <a:srgbClr val="4068F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6876256" y="6453336"/>
            <a:ext cx="1080120"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Latin</a:t>
            </a:r>
            <a:r>
              <a:rPr kumimoji="0" lang="en-US" sz="1200" b="0" i="0" u="none" strike="noStrike" cap="none" normalizeH="0" dirty="0" smtClean="0">
                <a:ln>
                  <a:noFill/>
                </a:ln>
                <a:solidFill>
                  <a:schemeClr val="tx1"/>
                </a:solidFill>
                <a:effectLst/>
                <a:latin typeface="Franklin Gothic Demi" pitchFamily="34" charset="0"/>
              </a:rPr>
              <a:t> America</a:t>
            </a:r>
            <a:endParaRPr kumimoji="0" lang="en-US" sz="1200" b="0" i="0" u="none" strike="noStrike" cap="none" normalizeH="0" baseline="0" dirty="0" smtClean="0">
              <a:ln>
                <a:noFill/>
              </a:ln>
              <a:solidFill>
                <a:schemeClr val="tx1"/>
              </a:solidFill>
              <a:effectLst/>
              <a:latin typeface="Franklin Gothic Demi" pitchFamily="34" charset="0"/>
            </a:endParaRPr>
          </a:p>
        </p:txBody>
      </p:sp>
      <p:sp>
        <p:nvSpPr>
          <p:cNvPr id="18" name="Rectangle 17"/>
          <p:cNvSpPr/>
          <p:nvPr/>
        </p:nvSpPr>
        <p:spPr bwMode="auto">
          <a:xfrm>
            <a:off x="6588224" y="6525344"/>
            <a:ext cx="216024" cy="216024"/>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8316416" y="6453336"/>
            <a:ext cx="720080"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Africa</a:t>
            </a:r>
          </a:p>
        </p:txBody>
      </p:sp>
      <p:sp>
        <p:nvSpPr>
          <p:cNvPr id="20" name="Rectangle 19"/>
          <p:cNvSpPr/>
          <p:nvPr/>
        </p:nvSpPr>
        <p:spPr bwMode="auto">
          <a:xfrm>
            <a:off x="8028384" y="6525344"/>
            <a:ext cx="216024" cy="216024"/>
          </a:xfrm>
          <a:prstGeom prst="rect">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395536" y="1772816"/>
            <a:ext cx="302433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The most populous urban agglomerations with 10 million or more inhabitants</a:t>
            </a:r>
            <a:endParaRPr kumimoji="0" lang="en-US" sz="1400" b="0" i="0" u="none" strike="noStrike" cap="none" normalizeH="0" baseline="0" dirty="0" smtClean="0">
              <a:ln>
                <a:noFill/>
              </a:ln>
              <a:solidFill>
                <a:schemeClr val="tx1"/>
              </a:solidFill>
              <a:effectLst/>
              <a:latin typeface="Franklin Gothic Demi" pitchFamily="34" charset="0"/>
            </a:endParaRPr>
          </a:p>
        </p:txBody>
      </p:sp>
      <p:sp>
        <p:nvSpPr>
          <p:cNvPr id="23" name="Rectangle 22"/>
          <p:cNvSpPr/>
          <p:nvPr/>
        </p:nvSpPr>
        <p:spPr bwMode="auto">
          <a:xfrm>
            <a:off x="323528" y="2060848"/>
            <a:ext cx="1656184"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 0            25             50</a:t>
            </a:r>
            <a:endParaRPr kumimoji="0" lang="en-US" sz="1400" b="0" i="0" u="none" strike="noStrike" cap="none" normalizeH="0" baseline="0" dirty="0" smtClean="0">
              <a:ln>
                <a:noFill/>
              </a:ln>
              <a:solidFill>
                <a:schemeClr val="tx1"/>
              </a:solidFill>
              <a:effectLst/>
              <a:latin typeface="Franklin Gothic Demi" pitchFamily="34" charset="0"/>
            </a:endParaRPr>
          </a:p>
        </p:txBody>
      </p:sp>
      <p:sp>
        <p:nvSpPr>
          <p:cNvPr id="84" name="Rectangle 83"/>
          <p:cNvSpPr/>
          <p:nvPr/>
        </p:nvSpPr>
        <p:spPr bwMode="auto">
          <a:xfrm>
            <a:off x="395536" y="6453336"/>
            <a:ext cx="302433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Source: United Nations</a:t>
            </a:r>
            <a:endParaRPr kumimoji="0" lang="en-US" sz="1400" i="0" u="none" strike="noStrike" cap="none" normalizeH="0" baseline="0" dirty="0" smtClean="0">
              <a:ln>
                <a:noFill/>
              </a:ln>
              <a:solidFill>
                <a:schemeClr val="tx1"/>
              </a:solidFill>
              <a:effectLst/>
              <a:latin typeface="Franklin Gothic Demi" pitchFamily="34" charset="0"/>
            </a:endParaRPr>
          </a:p>
        </p:txBody>
      </p:sp>
      <p:sp>
        <p:nvSpPr>
          <p:cNvPr id="65" name="Rectangle 64"/>
          <p:cNvSpPr/>
          <p:nvPr/>
        </p:nvSpPr>
        <p:spPr bwMode="auto">
          <a:xfrm>
            <a:off x="467544" y="249289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            </a:t>
            </a:r>
            <a:r>
              <a:rPr lang="en-US" sz="1200" dirty="0" smtClean="0">
                <a:latin typeface="Franklin Gothic Medium" pitchFamily="34" charset="0"/>
              </a:rPr>
              <a:t> Tokyo</a:t>
            </a:r>
            <a:endParaRPr lang="en-US" sz="1400" dirty="0" smtClean="0">
              <a:latin typeface="Franklin Gothic Medium" pitchFamily="34" charset="0"/>
            </a:endParaRPr>
          </a:p>
        </p:txBody>
      </p:sp>
      <p:sp>
        <p:nvSpPr>
          <p:cNvPr id="67" name="Rectangle 66"/>
          <p:cNvSpPr/>
          <p:nvPr/>
        </p:nvSpPr>
        <p:spPr bwMode="auto">
          <a:xfrm>
            <a:off x="467544" y="2852936"/>
            <a:ext cx="1512168"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eaLnBrk="1" latinLnBrk="0" hangingPunct="1">
              <a:lnSpc>
                <a:spcPct val="100000"/>
              </a:lnSpc>
              <a:buClrTx/>
              <a:buSzTx/>
              <a:buFontTx/>
              <a:buNone/>
              <a:tabLst/>
            </a:pPr>
            <a:r>
              <a:rPr lang="en-US" sz="1100" dirty="0" smtClean="0">
                <a:latin typeface="Franklin Gothic Medium" pitchFamily="34" charset="0"/>
              </a:rPr>
              <a:t>New York/</a:t>
            </a:r>
          </a:p>
          <a:p>
            <a:pPr marL="0" marR="0" indent="0" algn="r" defTabSz="914400" eaLnBrk="1" latinLnBrk="0" hangingPunct="1">
              <a:lnSpc>
                <a:spcPct val="100000"/>
              </a:lnSpc>
              <a:buClrTx/>
              <a:buSzTx/>
              <a:buFontTx/>
              <a:buNone/>
              <a:tabLst/>
            </a:pPr>
            <a:r>
              <a:rPr lang="en-US" sz="1100" dirty="0" smtClean="0">
                <a:latin typeface="Franklin Gothic Medium" pitchFamily="34" charset="0"/>
              </a:rPr>
              <a:t>Newark</a:t>
            </a:r>
          </a:p>
        </p:txBody>
      </p:sp>
      <p:cxnSp>
        <p:nvCxnSpPr>
          <p:cNvPr id="142" name="Straight Connector 141"/>
          <p:cNvCxnSpPr>
            <a:endCxn id="189" idx="1"/>
          </p:cNvCxnSpPr>
          <p:nvPr/>
        </p:nvCxnSpPr>
        <p:spPr bwMode="auto">
          <a:xfrm>
            <a:off x="1979712" y="2996952"/>
            <a:ext cx="720080" cy="0"/>
          </a:xfrm>
          <a:prstGeom prst="line">
            <a:avLst/>
          </a:prstGeom>
          <a:solidFill>
            <a:schemeClr val="accent1"/>
          </a:solidFill>
          <a:ln w="28575" cap="flat" cmpd="sng" algn="ctr">
            <a:solidFill>
              <a:srgbClr val="7030A0"/>
            </a:solidFill>
            <a:prstDash val="solid"/>
            <a:round/>
            <a:headEnd type="none" w="med" len="med"/>
            <a:tailEnd type="none" w="med" len="med"/>
          </a:ln>
          <a:effectLst/>
        </p:spPr>
      </p:cxnSp>
      <p:cxnSp>
        <p:nvCxnSpPr>
          <p:cNvPr id="176" name="Straight Connector 175"/>
          <p:cNvCxnSpPr>
            <a:stCxn id="82" idx="3"/>
            <a:endCxn id="110" idx="1"/>
          </p:cNvCxnSpPr>
          <p:nvPr/>
        </p:nvCxnSpPr>
        <p:spPr bwMode="auto">
          <a:xfrm>
            <a:off x="4211960" y="3717032"/>
            <a:ext cx="720080" cy="720080"/>
          </a:xfrm>
          <a:prstGeom prst="line">
            <a:avLst/>
          </a:prstGeom>
          <a:solidFill>
            <a:schemeClr val="accent1"/>
          </a:solidFill>
          <a:ln w="28575" cap="flat" cmpd="sng" algn="ctr">
            <a:solidFill>
              <a:srgbClr val="00FFFF"/>
            </a:solidFill>
            <a:prstDash val="solid"/>
            <a:round/>
            <a:headEnd type="none" w="med" len="med"/>
            <a:tailEnd type="none" w="med" len="med"/>
          </a:ln>
          <a:effectLst/>
        </p:spPr>
      </p:cxnSp>
      <p:sp>
        <p:nvSpPr>
          <p:cNvPr id="121" name="Rectangle 120"/>
          <p:cNvSpPr/>
          <p:nvPr/>
        </p:nvSpPr>
        <p:spPr bwMode="auto">
          <a:xfrm>
            <a:off x="107504" y="285293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2</a:t>
            </a:r>
          </a:p>
        </p:txBody>
      </p:sp>
      <p:sp>
        <p:nvSpPr>
          <p:cNvPr id="124" name="Rectangle 123"/>
          <p:cNvSpPr/>
          <p:nvPr/>
        </p:nvSpPr>
        <p:spPr bwMode="auto">
          <a:xfrm>
            <a:off x="107504" y="321297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3</a:t>
            </a:r>
          </a:p>
        </p:txBody>
      </p:sp>
      <p:sp>
        <p:nvSpPr>
          <p:cNvPr id="125" name="Rectangle 124"/>
          <p:cNvSpPr/>
          <p:nvPr/>
        </p:nvSpPr>
        <p:spPr bwMode="auto">
          <a:xfrm>
            <a:off x="107504" y="357301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4</a:t>
            </a:r>
          </a:p>
        </p:txBody>
      </p:sp>
      <p:sp>
        <p:nvSpPr>
          <p:cNvPr id="126" name="Rectangle 125"/>
          <p:cNvSpPr/>
          <p:nvPr/>
        </p:nvSpPr>
        <p:spPr bwMode="auto">
          <a:xfrm>
            <a:off x="107504" y="393305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5</a:t>
            </a:r>
          </a:p>
        </p:txBody>
      </p:sp>
      <p:sp>
        <p:nvSpPr>
          <p:cNvPr id="127" name="Rectangle 126"/>
          <p:cNvSpPr/>
          <p:nvPr/>
        </p:nvSpPr>
        <p:spPr bwMode="auto">
          <a:xfrm>
            <a:off x="107504" y="429309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6</a:t>
            </a:r>
          </a:p>
        </p:txBody>
      </p:sp>
      <p:sp>
        <p:nvSpPr>
          <p:cNvPr id="129" name="Rectangle 128"/>
          <p:cNvSpPr/>
          <p:nvPr/>
        </p:nvSpPr>
        <p:spPr bwMode="auto">
          <a:xfrm>
            <a:off x="107504" y="465313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7</a:t>
            </a:r>
          </a:p>
        </p:txBody>
      </p:sp>
      <p:sp>
        <p:nvSpPr>
          <p:cNvPr id="130" name="Rectangle 129"/>
          <p:cNvSpPr/>
          <p:nvPr/>
        </p:nvSpPr>
        <p:spPr bwMode="auto">
          <a:xfrm>
            <a:off x="107504" y="501317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8</a:t>
            </a:r>
          </a:p>
        </p:txBody>
      </p:sp>
      <p:sp>
        <p:nvSpPr>
          <p:cNvPr id="131" name="Rectangle 130"/>
          <p:cNvSpPr/>
          <p:nvPr/>
        </p:nvSpPr>
        <p:spPr bwMode="auto">
          <a:xfrm>
            <a:off x="107504" y="537321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9</a:t>
            </a:r>
          </a:p>
        </p:txBody>
      </p:sp>
      <p:sp>
        <p:nvSpPr>
          <p:cNvPr id="132" name="Rectangle 131"/>
          <p:cNvSpPr/>
          <p:nvPr/>
        </p:nvSpPr>
        <p:spPr bwMode="auto">
          <a:xfrm>
            <a:off x="107504" y="573325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10</a:t>
            </a:r>
          </a:p>
        </p:txBody>
      </p:sp>
      <p:sp>
        <p:nvSpPr>
          <p:cNvPr id="55" name="Rectangle 54"/>
          <p:cNvSpPr/>
          <p:nvPr/>
        </p:nvSpPr>
        <p:spPr bwMode="auto">
          <a:xfrm>
            <a:off x="467544" y="2852936"/>
            <a:ext cx="504056"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52" name="Rectangle 51"/>
          <p:cNvSpPr/>
          <p:nvPr/>
        </p:nvSpPr>
        <p:spPr bwMode="auto">
          <a:xfrm>
            <a:off x="467544" y="2492896"/>
            <a:ext cx="648072"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20" name="Rectangle 119"/>
          <p:cNvSpPr/>
          <p:nvPr/>
        </p:nvSpPr>
        <p:spPr bwMode="auto">
          <a:xfrm>
            <a:off x="107504" y="249289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1</a:t>
            </a:r>
          </a:p>
        </p:txBody>
      </p:sp>
      <p:cxnSp>
        <p:nvCxnSpPr>
          <p:cNvPr id="144" name="Straight Connector 143"/>
          <p:cNvCxnSpPr/>
          <p:nvPr/>
        </p:nvCxnSpPr>
        <p:spPr bwMode="auto">
          <a:xfrm>
            <a:off x="3419872" y="2276872"/>
            <a:ext cx="0" cy="4104456"/>
          </a:xfrm>
          <a:prstGeom prst="line">
            <a:avLst/>
          </a:prstGeom>
          <a:solidFill>
            <a:schemeClr val="accent1"/>
          </a:solidFill>
          <a:ln w="9525" cap="flat" cmpd="sng" algn="ctr">
            <a:solidFill>
              <a:schemeClr val="accent3">
                <a:lumMod val="75000"/>
              </a:schemeClr>
            </a:solidFill>
            <a:prstDash val="solid"/>
            <a:round/>
            <a:headEnd type="none" w="med" len="med"/>
            <a:tailEnd type="none" w="med" len="med"/>
          </a:ln>
          <a:effectLst/>
        </p:spPr>
      </p:cxnSp>
      <p:sp>
        <p:nvSpPr>
          <p:cNvPr id="145" name="Rectangle 144"/>
          <p:cNvSpPr/>
          <p:nvPr/>
        </p:nvSpPr>
        <p:spPr bwMode="auto">
          <a:xfrm>
            <a:off x="2555776" y="2060848"/>
            <a:ext cx="1656184"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 0            25             50</a:t>
            </a:r>
            <a:endParaRPr kumimoji="0" lang="en-US" sz="1400" b="0" i="0" u="none" strike="noStrike" cap="none" normalizeH="0" baseline="0" dirty="0" smtClean="0">
              <a:ln>
                <a:noFill/>
              </a:ln>
              <a:solidFill>
                <a:schemeClr val="tx1"/>
              </a:solidFill>
              <a:effectLst/>
              <a:latin typeface="Franklin Gothic Demi" pitchFamily="34" charset="0"/>
            </a:endParaRPr>
          </a:p>
        </p:txBody>
      </p:sp>
      <p:sp>
        <p:nvSpPr>
          <p:cNvPr id="174" name="Rectangle 173"/>
          <p:cNvSpPr/>
          <p:nvPr/>
        </p:nvSpPr>
        <p:spPr bwMode="auto">
          <a:xfrm>
            <a:off x="2699792" y="249289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200" dirty="0" smtClean="0">
                <a:latin typeface="Franklin Gothic Medium" pitchFamily="34" charset="0"/>
              </a:rPr>
              <a:t>                     Tokyo</a:t>
            </a:r>
          </a:p>
        </p:txBody>
      </p:sp>
      <p:sp>
        <p:nvSpPr>
          <p:cNvPr id="175" name="Rectangle 174"/>
          <p:cNvSpPr/>
          <p:nvPr/>
        </p:nvSpPr>
        <p:spPr bwMode="auto">
          <a:xfrm>
            <a:off x="2699792" y="2852936"/>
            <a:ext cx="1512168"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eaLnBrk="1" latinLnBrk="0" hangingPunct="1">
              <a:lnSpc>
                <a:spcPct val="100000"/>
              </a:lnSpc>
              <a:buClrTx/>
              <a:buSzTx/>
              <a:buFontTx/>
              <a:buNone/>
              <a:tabLst/>
            </a:pPr>
            <a:r>
              <a:rPr lang="en-US" sz="1100" dirty="0" smtClean="0">
                <a:latin typeface="Franklin Gothic Medium" pitchFamily="34" charset="0"/>
              </a:rPr>
              <a:t>New York/</a:t>
            </a:r>
          </a:p>
          <a:p>
            <a:pPr marL="0" marR="0" indent="0" algn="r" defTabSz="914400" eaLnBrk="1" latinLnBrk="0" hangingPunct="1">
              <a:lnSpc>
                <a:spcPct val="100000"/>
              </a:lnSpc>
              <a:buClrTx/>
              <a:buSzTx/>
              <a:buFontTx/>
              <a:buNone/>
              <a:tabLst/>
            </a:pPr>
            <a:r>
              <a:rPr lang="en-US" sz="1100" dirty="0" smtClean="0">
                <a:latin typeface="Franklin Gothic Medium" pitchFamily="34" charset="0"/>
              </a:rPr>
              <a:t>Newark</a:t>
            </a:r>
          </a:p>
        </p:txBody>
      </p:sp>
      <p:sp>
        <p:nvSpPr>
          <p:cNvPr id="189" name="Rectangle 188"/>
          <p:cNvSpPr/>
          <p:nvPr/>
        </p:nvSpPr>
        <p:spPr bwMode="auto">
          <a:xfrm>
            <a:off x="2699792" y="2852936"/>
            <a:ext cx="432048"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91" name="Rectangle 190"/>
          <p:cNvSpPr/>
          <p:nvPr/>
        </p:nvSpPr>
        <p:spPr bwMode="auto">
          <a:xfrm>
            <a:off x="2699792" y="2492896"/>
            <a:ext cx="864096"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cxnSp>
        <p:nvCxnSpPr>
          <p:cNvPr id="193" name="Straight Connector 192"/>
          <p:cNvCxnSpPr/>
          <p:nvPr/>
        </p:nvCxnSpPr>
        <p:spPr bwMode="auto">
          <a:xfrm>
            <a:off x="5652120" y="2276872"/>
            <a:ext cx="0" cy="4104456"/>
          </a:xfrm>
          <a:prstGeom prst="line">
            <a:avLst/>
          </a:prstGeom>
          <a:solidFill>
            <a:schemeClr val="accent1"/>
          </a:solidFill>
          <a:ln w="9525" cap="flat" cmpd="sng" algn="ctr">
            <a:solidFill>
              <a:schemeClr val="accent3">
                <a:lumMod val="75000"/>
              </a:schemeClr>
            </a:solidFill>
            <a:prstDash val="solid"/>
            <a:round/>
            <a:headEnd type="none" w="med" len="med"/>
            <a:tailEnd type="none" w="med" len="med"/>
          </a:ln>
          <a:effectLst/>
        </p:spPr>
      </p:cxnSp>
      <p:sp>
        <p:nvSpPr>
          <p:cNvPr id="195" name="Rectangle 194"/>
          <p:cNvSpPr/>
          <p:nvPr/>
        </p:nvSpPr>
        <p:spPr bwMode="auto">
          <a:xfrm>
            <a:off x="4788024" y="2060848"/>
            <a:ext cx="1656184"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 0            25             50</a:t>
            </a:r>
            <a:endParaRPr kumimoji="0" lang="en-US" sz="1400" b="0" i="0" u="none" strike="noStrike" cap="none" normalizeH="0" baseline="0" dirty="0" smtClean="0">
              <a:ln>
                <a:noFill/>
              </a:ln>
              <a:solidFill>
                <a:schemeClr val="tx1"/>
              </a:solidFill>
              <a:effectLst/>
              <a:latin typeface="Franklin Gothic Demi" pitchFamily="34" charset="0"/>
            </a:endParaRPr>
          </a:p>
        </p:txBody>
      </p:sp>
      <p:sp>
        <p:nvSpPr>
          <p:cNvPr id="201" name="Rectangle 200"/>
          <p:cNvSpPr/>
          <p:nvPr/>
        </p:nvSpPr>
        <p:spPr bwMode="auto">
          <a:xfrm>
            <a:off x="4932040" y="249289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                        </a:t>
            </a:r>
            <a:r>
              <a:rPr lang="en-US" sz="1200" dirty="0" smtClean="0">
                <a:latin typeface="Franklin Gothic Medium" pitchFamily="34" charset="0"/>
              </a:rPr>
              <a:t> Tokyo</a:t>
            </a:r>
            <a:endParaRPr lang="en-US" sz="1400" dirty="0" smtClean="0">
              <a:latin typeface="Franklin Gothic Medium" pitchFamily="34" charset="0"/>
            </a:endParaRPr>
          </a:p>
        </p:txBody>
      </p:sp>
      <p:sp>
        <p:nvSpPr>
          <p:cNvPr id="202" name="Rectangle 201"/>
          <p:cNvSpPr/>
          <p:nvPr/>
        </p:nvSpPr>
        <p:spPr bwMode="auto">
          <a:xfrm>
            <a:off x="4932040" y="285293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Delhi</a:t>
            </a:r>
          </a:p>
        </p:txBody>
      </p:sp>
      <p:sp>
        <p:nvSpPr>
          <p:cNvPr id="214" name="Rectangle 213"/>
          <p:cNvSpPr/>
          <p:nvPr/>
        </p:nvSpPr>
        <p:spPr bwMode="auto">
          <a:xfrm>
            <a:off x="4932040" y="2852936"/>
            <a:ext cx="648072"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216" name="Rectangle 215"/>
          <p:cNvSpPr/>
          <p:nvPr/>
        </p:nvSpPr>
        <p:spPr bwMode="auto">
          <a:xfrm>
            <a:off x="4932040" y="2492896"/>
            <a:ext cx="1080120"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cxnSp>
        <p:nvCxnSpPr>
          <p:cNvPr id="218" name="Straight Connector 217"/>
          <p:cNvCxnSpPr/>
          <p:nvPr/>
        </p:nvCxnSpPr>
        <p:spPr bwMode="auto">
          <a:xfrm>
            <a:off x="7884368" y="2276872"/>
            <a:ext cx="0" cy="4104456"/>
          </a:xfrm>
          <a:prstGeom prst="line">
            <a:avLst/>
          </a:prstGeom>
          <a:solidFill>
            <a:schemeClr val="accent1"/>
          </a:solidFill>
          <a:ln w="9525" cap="flat" cmpd="sng" algn="ctr">
            <a:solidFill>
              <a:schemeClr val="accent3">
                <a:lumMod val="75000"/>
              </a:schemeClr>
            </a:solidFill>
            <a:prstDash val="solid"/>
            <a:round/>
            <a:headEnd type="none" w="med" len="med"/>
            <a:tailEnd type="none" w="med" len="med"/>
          </a:ln>
          <a:effectLst/>
        </p:spPr>
      </p:cxnSp>
      <p:sp>
        <p:nvSpPr>
          <p:cNvPr id="220" name="Rectangle 219"/>
          <p:cNvSpPr/>
          <p:nvPr/>
        </p:nvSpPr>
        <p:spPr bwMode="auto">
          <a:xfrm>
            <a:off x="7020272" y="2060848"/>
            <a:ext cx="1656184"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 0            25             50</a:t>
            </a:r>
            <a:endParaRPr kumimoji="0" lang="en-US" sz="1400" b="0" i="0" u="none" strike="noStrike" cap="none" normalizeH="0" baseline="0" dirty="0" smtClean="0">
              <a:ln>
                <a:noFill/>
              </a:ln>
              <a:solidFill>
                <a:schemeClr val="tx1"/>
              </a:solidFill>
              <a:effectLst/>
              <a:latin typeface="Franklin Gothic Demi" pitchFamily="34" charset="0"/>
            </a:endParaRPr>
          </a:p>
        </p:txBody>
      </p:sp>
      <p:sp>
        <p:nvSpPr>
          <p:cNvPr id="224" name="Rectangle 223"/>
          <p:cNvSpPr/>
          <p:nvPr/>
        </p:nvSpPr>
        <p:spPr bwMode="auto">
          <a:xfrm>
            <a:off x="7164288" y="249289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                          </a:t>
            </a:r>
            <a:r>
              <a:rPr lang="en-US" sz="1200" dirty="0" smtClean="0">
                <a:latin typeface="Franklin Gothic Medium" pitchFamily="34" charset="0"/>
              </a:rPr>
              <a:t>Tokyo</a:t>
            </a:r>
            <a:endParaRPr lang="en-US" sz="1400" dirty="0" smtClean="0">
              <a:latin typeface="Franklin Gothic Medium" pitchFamily="34" charset="0"/>
            </a:endParaRPr>
          </a:p>
        </p:txBody>
      </p:sp>
      <p:sp>
        <p:nvSpPr>
          <p:cNvPr id="238" name="Rectangle 237"/>
          <p:cNvSpPr/>
          <p:nvPr/>
        </p:nvSpPr>
        <p:spPr bwMode="auto">
          <a:xfrm>
            <a:off x="7164288" y="2492896"/>
            <a:ext cx="115212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41" name="Rectangle 240"/>
          <p:cNvSpPr/>
          <p:nvPr/>
        </p:nvSpPr>
        <p:spPr bwMode="auto">
          <a:xfrm>
            <a:off x="5796136" y="764704"/>
            <a:ext cx="6480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ranklin Gothic Demi" pitchFamily="34" charset="0"/>
              </a:rPr>
              <a:t>2011</a:t>
            </a:r>
          </a:p>
        </p:txBody>
      </p:sp>
      <p:sp>
        <p:nvSpPr>
          <p:cNvPr id="243" name="Rectangle 242"/>
          <p:cNvSpPr/>
          <p:nvPr/>
        </p:nvSpPr>
        <p:spPr bwMode="auto">
          <a:xfrm>
            <a:off x="8028384" y="764704"/>
            <a:ext cx="6480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ranklin Gothic Demi" pitchFamily="34" charset="0"/>
              </a:rPr>
              <a:t>2025</a:t>
            </a:r>
          </a:p>
        </p:txBody>
      </p:sp>
      <p:sp>
        <p:nvSpPr>
          <p:cNvPr id="99" name="Rectangle 98"/>
          <p:cNvSpPr/>
          <p:nvPr/>
        </p:nvSpPr>
        <p:spPr bwMode="auto">
          <a:xfrm>
            <a:off x="4932040" y="3212976"/>
            <a:ext cx="1512168"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eaLnBrk="1" latinLnBrk="0" hangingPunct="1">
              <a:lnSpc>
                <a:spcPct val="100000"/>
              </a:lnSpc>
              <a:buClrTx/>
              <a:buSzTx/>
              <a:buFontTx/>
              <a:buNone/>
              <a:tabLst/>
            </a:pPr>
            <a:r>
              <a:rPr lang="en-US" sz="1100" dirty="0" smtClean="0">
                <a:latin typeface="Franklin Gothic Medium" pitchFamily="34" charset="0"/>
              </a:rPr>
              <a:t>New York/</a:t>
            </a:r>
          </a:p>
          <a:p>
            <a:pPr marL="0" marR="0" indent="0" algn="r" defTabSz="914400" eaLnBrk="1" latinLnBrk="0" hangingPunct="1">
              <a:lnSpc>
                <a:spcPct val="100000"/>
              </a:lnSpc>
              <a:buClrTx/>
              <a:buSzTx/>
              <a:buFontTx/>
              <a:buNone/>
              <a:tabLst/>
            </a:pPr>
            <a:r>
              <a:rPr lang="en-US" sz="1100" dirty="0" smtClean="0">
                <a:latin typeface="Franklin Gothic Medium" pitchFamily="34" charset="0"/>
              </a:rPr>
              <a:t>Newark</a:t>
            </a:r>
          </a:p>
        </p:txBody>
      </p:sp>
      <p:sp>
        <p:nvSpPr>
          <p:cNvPr id="100" name="Rectangle 99"/>
          <p:cNvSpPr/>
          <p:nvPr/>
        </p:nvSpPr>
        <p:spPr bwMode="auto">
          <a:xfrm>
            <a:off x="4932040" y="3212976"/>
            <a:ext cx="576064"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07" name="Rectangle 106"/>
          <p:cNvSpPr/>
          <p:nvPr/>
        </p:nvSpPr>
        <p:spPr bwMode="auto">
          <a:xfrm>
            <a:off x="4932040" y="4293096"/>
            <a:ext cx="1512168" cy="288032"/>
          </a:xfrm>
          <a:prstGeom prst="rect">
            <a:avLst/>
          </a:prstGeom>
          <a:solidFill>
            <a:srgbClr val="00FFFF">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200" dirty="0" smtClean="0">
                <a:latin typeface="Franklin Gothic Medium" pitchFamily="34" charset="0"/>
              </a:rPr>
              <a:t>São Paulo</a:t>
            </a:r>
            <a:endParaRPr lang="en-US" sz="1400" dirty="0" smtClean="0">
              <a:latin typeface="Franklin Gothic Medium" pitchFamily="34" charset="0"/>
            </a:endParaRPr>
          </a:p>
        </p:txBody>
      </p:sp>
      <p:sp>
        <p:nvSpPr>
          <p:cNvPr id="108" name="Rectangle 107"/>
          <p:cNvSpPr/>
          <p:nvPr/>
        </p:nvSpPr>
        <p:spPr bwMode="auto">
          <a:xfrm>
            <a:off x="4932040" y="393305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Shanghai</a:t>
            </a:r>
          </a:p>
        </p:txBody>
      </p:sp>
      <p:sp>
        <p:nvSpPr>
          <p:cNvPr id="109" name="Rectangle 108"/>
          <p:cNvSpPr/>
          <p:nvPr/>
        </p:nvSpPr>
        <p:spPr bwMode="auto">
          <a:xfrm>
            <a:off x="4932040" y="3933056"/>
            <a:ext cx="504056"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10" name="Rectangle 109"/>
          <p:cNvSpPr/>
          <p:nvPr/>
        </p:nvSpPr>
        <p:spPr bwMode="auto">
          <a:xfrm>
            <a:off x="4932040" y="4293096"/>
            <a:ext cx="504056" cy="288032"/>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80" name="Rectangle 79"/>
          <p:cNvSpPr/>
          <p:nvPr/>
        </p:nvSpPr>
        <p:spPr bwMode="auto">
          <a:xfrm>
            <a:off x="2699792" y="3212976"/>
            <a:ext cx="1512168"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eaLnBrk="1" latinLnBrk="0" hangingPunct="1">
              <a:lnSpc>
                <a:spcPct val="100000"/>
              </a:lnSpc>
              <a:buClrTx/>
              <a:buSzTx/>
              <a:buFontTx/>
              <a:buNone/>
              <a:tabLst/>
            </a:pPr>
            <a:r>
              <a:rPr lang="en-US" sz="1200" dirty="0" smtClean="0">
                <a:latin typeface="Franklin Gothic Medium" pitchFamily="34" charset="0"/>
              </a:rPr>
              <a:t>Mexico City</a:t>
            </a:r>
          </a:p>
        </p:txBody>
      </p:sp>
      <p:sp>
        <p:nvSpPr>
          <p:cNvPr id="81" name="Rectangle 80"/>
          <p:cNvSpPr/>
          <p:nvPr/>
        </p:nvSpPr>
        <p:spPr bwMode="auto">
          <a:xfrm>
            <a:off x="2699792" y="3212976"/>
            <a:ext cx="432048"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82" name="Rectangle 81"/>
          <p:cNvSpPr/>
          <p:nvPr/>
        </p:nvSpPr>
        <p:spPr bwMode="auto">
          <a:xfrm>
            <a:off x="2699792" y="3573016"/>
            <a:ext cx="1512168" cy="288032"/>
          </a:xfrm>
          <a:prstGeom prst="rect">
            <a:avLst/>
          </a:prstGeom>
          <a:solidFill>
            <a:srgbClr val="00FFFF">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200" dirty="0" smtClean="0">
                <a:latin typeface="Franklin Gothic Medium" pitchFamily="34" charset="0"/>
              </a:rPr>
              <a:t>São Paulo</a:t>
            </a:r>
            <a:endParaRPr lang="en-US" sz="1400" dirty="0" smtClean="0">
              <a:latin typeface="Franklin Gothic Medium" pitchFamily="34" charset="0"/>
            </a:endParaRPr>
          </a:p>
        </p:txBody>
      </p:sp>
      <p:sp>
        <p:nvSpPr>
          <p:cNvPr id="83" name="Rectangle 82"/>
          <p:cNvSpPr/>
          <p:nvPr/>
        </p:nvSpPr>
        <p:spPr bwMode="auto">
          <a:xfrm>
            <a:off x="2699792" y="3573016"/>
            <a:ext cx="432048" cy="288032"/>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86" name="Straight Connector 85"/>
          <p:cNvCxnSpPr>
            <a:stCxn id="175" idx="3"/>
            <a:endCxn id="100" idx="1"/>
          </p:cNvCxnSpPr>
          <p:nvPr/>
        </p:nvCxnSpPr>
        <p:spPr bwMode="auto">
          <a:xfrm>
            <a:off x="4211960" y="2996952"/>
            <a:ext cx="720080" cy="36004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90" name="Rectangle 89"/>
          <p:cNvSpPr/>
          <p:nvPr/>
        </p:nvSpPr>
        <p:spPr bwMode="auto">
          <a:xfrm>
            <a:off x="4932040" y="3573016"/>
            <a:ext cx="1512168"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eaLnBrk="1" latinLnBrk="0" hangingPunct="1">
              <a:lnSpc>
                <a:spcPct val="100000"/>
              </a:lnSpc>
              <a:buClrTx/>
              <a:buSzTx/>
              <a:buFontTx/>
              <a:buNone/>
              <a:tabLst/>
            </a:pPr>
            <a:r>
              <a:rPr lang="en-US" sz="1200" dirty="0" smtClean="0">
                <a:latin typeface="Franklin Gothic Medium" pitchFamily="34" charset="0"/>
              </a:rPr>
              <a:t>Mexico City</a:t>
            </a:r>
          </a:p>
        </p:txBody>
      </p:sp>
      <p:sp>
        <p:nvSpPr>
          <p:cNvPr id="91" name="Rectangle 90"/>
          <p:cNvSpPr/>
          <p:nvPr/>
        </p:nvSpPr>
        <p:spPr bwMode="auto">
          <a:xfrm>
            <a:off x="4932040" y="3573016"/>
            <a:ext cx="576064"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94" name="Straight Connector 93"/>
          <p:cNvCxnSpPr>
            <a:stCxn id="80" idx="3"/>
            <a:endCxn id="91" idx="1"/>
          </p:cNvCxnSpPr>
          <p:nvPr/>
        </p:nvCxnSpPr>
        <p:spPr bwMode="auto">
          <a:xfrm>
            <a:off x="4211960" y="3356992"/>
            <a:ext cx="720080" cy="36004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102" name="Rectangle 101"/>
          <p:cNvSpPr/>
          <p:nvPr/>
        </p:nvSpPr>
        <p:spPr bwMode="auto">
          <a:xfrm>
            <a:off x="4932040" y="465313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Mumbai</a:t>
            </a:r>
          </a:p>
        </p:txBody>
      </p:sp>
      <p:sp>
        <p:nvSpPr>
          <p:cNvPr id="103" name="Rectangle 102"/>
          <p:cNvSpPr/>
          <p:nvPr/>
        </p:nvSpPr>
        <p:spPr bwMode="auto">
          <a:xfrm>
            <a:off x="4932040" y="4653136"/>
            <a:ext cx="504056"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04" name="Rectangle 103"/>
          <p:cNvSpPr/>
          <p:nvPr/>
        </p:nvSpPr>
        <p:spPr bwMode="auto">
          <a:xfrm>
            <a:off x="4932040" y="501317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Beijing</a:t>
            </a:r>
          </a:p>
        </p:txBody>
      </p:sp>
      <p:sp>
        <p:nvSpPr>
          <p:cNvPr id="113" name="Rectangle 112"/>
          <p:cNvSpPr/>
          <p:nvPr/>
        </p:nvSpPr>
        <p:spPr bwMode="auto">
          <a:xfrm>
            <a:off x="4932040" y="5013176"/>
            <a:ext cx="43204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16" name="Rectangle 115"/>
          <p:cNvSpPr/>
          <p:nvPr/>
        </p:nvSpPr>
        <p:spPr bwMode="auto">
          <a:xfrm>
            <a:off x="4932040" y="537321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Dhaka</a:t>
            </a:r>
          </a:p>
        </p:txBody>
      </p:sp>
      <p:sp>
        <p:nvSpPr>
          <p:cNvPr id="117" name="Rectangle 116"/>
          <p:cNvSpPr/>
          <p:nvPr/>
        </p:nvSpPr>
        <p:spPr bwMode="auto">
          <a:xfrm>
            <a:off x="4932040" y="5373216"/>
            <a:ext cx="43204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18" name="Rectangle 117"/>
          <p:cNvSpPr/>
          <p:nvPr/>
        </p:nvSpPr>
        <p:spPr bwMode="auto">
          <a:xfrm>
            <a:off x="4932040" y="573325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Calcutta</a:t>
            </a:r>
          </a:p>
        </p:txBody>
      </p:sp>
      <p:sp>
        <p:nvSpPr>
          <p:cNvPr id="119" name="Rectangle 118"/>
          <p:cNvSpPr/>
          <p:nvPr/>
        </p:nvSpPr>
        <p:spPr bwMode="auto">
          <a:xfrm>
            <a:off x="4932040" y="5733256"/>
            <a:ext cx="360040"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33" name="Straight Connector 32"/>
          <p:cNvCxnSpPr/>
          <p:nvPr/>
        </p:nvCxnSpPr>
        <p:spPr bwMode="auto">
          <a:xfrm>
            <a:off x="467544" y="2276872"/>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979712" y="2276872"/>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 name="Straight Connector 199"/>
          <p:cNvCxnSpPr/>
          <p:nvPr/>
        </p:nvCxnSpPr>
        <p:spPr bwMode="auto">
          <a:xfrm>
            <a:off x="6444208" y="2276872"/>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 name="Straight Connector 222"/>
          <p:cNvCxnSpPr/>
          <p:nvPr/>
        </p:nvCxnSpPr>
        <p:spPr bwMode="auto">
          <a:xfrm>
            <a:off x="8676456" y="2276872"/>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4" name="Rectangle 133"/>
          <p:cNvSpPr/>
          <p:nvPr/>
        </p:nvSpPr>
        <p:spPr bwMode="auto">
          <a:xfrm>
            <a:off x="7164288" y="285293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Delhi</a:t>
            </a:r>
          </a:p>
        </p:txBody>
      </p:sp>
      <p:sp>
        <p:nvSpPr>
          <p:cNvPr id="135" name="Rectangle 134"/>
          <p:cNvSpPr/>
          <p:nvPr/>
        </p:nvSpPr>
        <p:spPr bwMode="auto">
          <a:xfrm>
            <a:off x="7164288" y="2852936"/>
            <a:ext cx="1008112"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36" name="Rectangle 135"/>
          <p:cNvSpPr/>
          <p:nvPr/>
        </p:nvSpPr>
        <p:spPr bwMode="auto">
          <a:xfrm>
            <a:off x="7164288" y="4293096"/>
            <a:ext cx="1512168"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eaLnBrk="1" latinLnBrk="0" hangingPunct="1">
              <a:lnSpc>
                <a:spcPct val="100000"/>
              </a:lnSpc>
              <a:buClrTx/>
              <a:buSzTx/>
              <a:buFontTx/>
              <a:buNone/>
              <a:tabLst/>
            </a:pPr>
            <a:r>
              <a:rPr lang="en-US" sz="1100" dirty="0" smtClean="0">
                <a:latin typeface="Franklin Gothic Medium" pitchFamily="34" charset="0"/>
              </a:rPr>
              <a:t>New York/</a:t>
            </a:r>
          </a:p>
          <a:p>
            <a:pPr marL="0" marR="0" indent="0" algn="r" defTabSz="914400" eaLnBrk="1" latinLnBrk="0" hangingPunct="1">
              <a:lnSpc>
                <a:spcPct val="100000"/>
              </a:lnSpc>
              <a:buClrTx/>
              <a:buSzTx/>
              <a:buFontTx/>
              <a:buNone/>
              <a:tabLst/>
            </a:pPr>
            <a:r>
              <a:rPr lang="en-US" sz="1100" dirty="0" smtClean="0">
                <a:latin typeface="Franklin Gothic Medium" pitchFamily="34" charset="0"/>
              </a:rPr>
              <a:t>Newark</a:t>
            </a:r>
          </a:p>
        </p:txBody>
      </p:sp>
      <p:sp>
        <p:nvSpPr>
          <p:cNvPr id="137" name="Rectangle 136"/>
          <p:cNvSpPr/>
          <p:nvPr/>
        </p:nvSpPr>
        <p:spPr bwMode="auto">
          <a:xfrm>
            <a:off x="7164288" y="4293096"/>
            <a:ext cx="648072"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138" name="Straight Connector 137"/>
          <p:cNvCxnSpPr>
            <a:stCxn id="99" idx="3"/>
            <a:endCxn id="137" idx="1"/>
          </p:cNvCxnSpPr>
          <p:nvPr/>
        </p:nvCxnSpPr>
        <p:spPr bwMode="auto">
          <a:xfrm>
            <a:off x="6444208" y="3356992"/>
            <a:ext cx="720080" cy="108012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141" name="Rectangle 140"/>
          <p:cNvSpPr/>
          <p:nvPr/>
        </p:nvSpPr>
        <p:spPr bwMode="auto">
          <a:xfrm>
            <a:off x="7164288" y="3933056"/>
            <a:ext cx="1512168"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eaLnBrk="1" latinLnBrk="0" hangingPunct="1">
              <a:lnSpc>
                <a:spcPct val="100000"/>
              </a:lnSpc>
              <a:buClrTx/>
              <a:buSzTx/>
              <a:buFontTx/>
              <a:buNone/>
              <a:tabLst/>
            </a:pPr>
            <a:r>
              <a:rPr lang="en-US" sz="1100" dirty="0" smtClean="0">
                <a:latin typeface="Franklin Gothic Medium" pitchFamily="34" charset="0"/>
              </a:rPr>
              <a:t>Mexico City</a:t>
            </a:r>
          </a:p>
        </p:txBody>
      </p:sp>
      <p:sp>
        <p:nvSpPr>
          <p:cNvPr id="143" name="Rectangle 142"/>
          <p:cNvSpPr/>
          <p:nvPr/>
        </p:nvSpPr>
        <p:spPr bwMode="auto">
          <a:xfrm>
            <a:off x="7164288" y="3933056"/>
            <a:ext cx="648072"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146" name="Straight Connector 145"/>
          <p:cNvCxnSpPr>
            <a:stCxn id="90" idx="3"/>
            <a:endCxn id="143" idx="1"/>
          </p:cNvCxnSpPr>
          <p:nvPr/>
        </p:nvCxnSpPr>
        <p:spPr bwMode="auto">
          <a:xfrm>
            <a:off x="6444208" y="3717032"/>
            <a:ext cx="720080" cy="36004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150" name="Rectangle 149"/>
          <p:cNvSpPr/>
          <p:nvPr/>
        </p:nvSpPr>
        <p:spPr bwMode="auto">
          <a:xfrm>
            <a:off x="7164288" y="3212976"/>
            <a:ext cx="936104"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49" name="Rectangle 148"/>
          <p:cNvSpPr/>
          <p:nvPr/>
        </p:nvSpPr>
        <p:spPr bwMode="auto">
          <a:xfrm>
            <a:off x="7164288" y="321297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Shanghai</a:t>
            </a:r>
          </a:p>
        </p:txBody>
      </p:sp>
      <p:sp>
        <p:nvSpPr>
          <p:cNvPr id="154" name="Rectangle 153"/>
          <p:cNvSpPr/>
          <p:nvPr/>
        </p:nvSpPr>
        <p:spPr bwMode="auto">
          <a:xfrm>
            <a:off x="7164288" y="3573016"/>
            <a:ext cx="79208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155" name="Straight Connector 154"/>
          <p:cNvCxnSpPr>
            <a:stCxn id="102" idx="3"/>
            <a:endCxn id="153" idx="1"/>
          </p:cNvCxnSpPr>
          <p:nvPr/>
        </p:nvCxnSpPr>
        <p:spPr bwMode="auto">
          <a:xfrm flipV="1">
            <a:off x="6444208" y="3717032"/>
            <a:ext cx="720080" cy="108012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56" name="Straight Connector 155"/>
          <p:cNvCxnSpPr>
            <a:stCxn id="202" idx="3"/>
            <a:endCxn id="135" idx="1"/>
          </p:cNvCxnSpPr>
          <p:nvPr/>
        </p:nvCxnSpPr>
        <p:spPr bwMode="auto">
          <a:xfrm>
            <a:off x="6444208" y="2996952"/>
            <a:ext cx="720080" cy="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57" name="Straight Connector 156"/>
          <p:cNvCxnSpPr>
            <a:stCxn id="108" idx="3"/>
            <a:endCxn id="149" idx="1"/>
          </p:cNvCxnSpPr>
          <p:nvPr/>
        </p:nvCxnSpPr>
        <p:spPr bwMode="auto">
          <a:xfrm flipV="1">
            <a:off x="6444208" y="3356992"/>
            <a:ext cx="720080" cy="720080"/>
          </a:xfrm>
          <a:prstGeom prst="line">
            <a:avLst/>
          </a:prstGeom>
          <a:solidFill>
            <a:schemeClr val="accent1"/>
          </a:solidFill>
          <a:ln w="28575" cap="flat" cmpd="sng" algn="ctr">
            <a:solidFill>
              <a:srgbClr val="CC9900"/>
            </a:solidFill>
            <a:prstDash val="solid"/>
            <a:round/>
            <a:headEnd type="none" w="med" len="med"/>
            <a:tailEnd type="none" w="med" len="med"/>
          </a:ln>
          <a:effectLst/>
        </p:spPr>
      </p:cxnSp>
      <p:sp>
        <p:nvSpPr>
          <p:cNvPr id="164" name="Rectangle 163"/>
          <p:cNvSpPr/>
          <p:nvPr/>
        </p:nvSpPr>
        <p:spPr bwMode="auto">
          <a:xfrm>
            <a:off x="7164288" y="4653136"/>
            <a:ext cx="1512168" cy="288032"/>
          </a:xfrm>
          <a:prstGeom prst="rect">
            <a:avLst/>
          </a:prstGeom>
          <a:solidFill>
            <a:srgbClr val="00FFFF">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200" dirty="0" smtClean="0">
                <a:latin typeface="Franklin Gothic Medium" pitchFamily="34" charset="0"/>
              </a:rPr>
              <a:t>São Paulo</a:t>
            </a:r>
            <a:endParaRPr lang="en-US" sz="1400" dirty="0" smtClean="0">
              <a:latin typeface="Franklin Gothic Medium" pitchFamily="34" charset="0"/>
            </a:endParaRPr>
          </a:p>
        </p:txBody>
      </p:sp>
      <p:sp>
        <p:nvSpPr>
          <p:cNvPr id="165" name="Rectangle 164"/>
          <p:cNvSpPr/>
          <p:nvPr/>
        </p:nvSpPr>
        <p:spPr bwMode="auto">
          <a:xfrm>
            <a:off x="7164288" y="4653136"/>
            <a:ext cx="648072" cy="288032"/>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166" name="Straight Connector 165"/>
          <p:cNvCxnSpPr>
            <a:stCxn id="107" idx="3"/>
            <a:endCxn id="165" idx="1"/>
          </p:cNvCxnSpPr>
          <p:nvPr/>
        </p:nvCxnSpPr>
        <p:spPr bwMode="auto">
          <a:xfrm>
            <a:off x="6444208" y="4437112"/>
            <a:ext cx="720080" cy="360040"/>
          </a:xfrm>
          <a:prstGeom prst="line">
            <a:avLst/>
          </a:prstGeom>
          <a:solidFill>
            <a:schemeClr val="accent1"/>
          </a:solidFill>
          <a:ln w="28575" cap="flat" cmpd="sng" algn="ctr">
            <a:solidFill>
              <a:srgbClr val="00FFFF"/>
            </a:solidFill>
            <a:prstDash val="solid"/>
            <a:round/>
            <a:headEnd type="none" w="med" len="med"/>
            <a:tailEnd type="none" w="med" len="med"/>
          </a:ln>
          <a:effectLst/>
        </p:spPr>
      </p:cxnSp>
      <p:sp>
        <p:nvSpPr>
          <p:cNvPr id="172" name="Rectangle 171"/>
          <p:cNvSpPr/>
          <p:nvPr/>
        </p:nvSpPr>
        <p:spPr bwMode="auto">
          <a:xfrm>
            <a:off x="7164288" y="501317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Dhaka</a:t>
            </a:r>
          </a:p>
        </p:txBody>
      </p:sp>
      <p:sp>
        <p:nvSpPr>
          <p:cNvPr id="173" name="Rectangle 172"/>
          <p:cNvSpPr/>
          <p:nvPr/>
        </p:nvSpPr>
        <p:spPr bwMode="auto">
          <a:xfrm>
            <a:off x="7164288" y="5013176"/>
            <a:ext cx="576064"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177" name="Straight Connector 176"/>
          <p:cNvCxnSpPr>
            <a:stCxn id="116" idx="3"/>
            <a:endCxn id="173" idx="1"/>
          </p:cNvCxnSpPr>
          <p:nvPr/>
        </p:nvCxnSpPr>
        <p:spPr bwMode="auto">
          <a:xfrm flipV="1">
            <a:off x="6444208" y="5157192"/>
            <a:ext cx="720080" cy="360040"/>
          </a:xfrm>
          <a:prstGeom prst="line">
            <a:avLst/>
          </a:prstGeom>
          <a:solidFill>
            <a:schemeClr val="accent1"/>
          </a:solidFill>
          <a:ln w="28575" cap="flat" cmpd="sng" algn="ctr">
            <a:solidFill>
              <a:srgbClr val="CC9900"/>
            </a:solidFill>
            <a:prstDash val="solid"/>
            <a:round/>
            <a:headEnd type="none" w="med" len="med"/>
            <a:tailEnd type="none" w="med" len="med"/>
          </a:ln>
          <a:effectLst/>
        </p:spPr>
      </p:cxnSp>
      <p:sp>
        <p:nvSpPr>
          <p:cNvPr id="181" name="Rectangle 180"/>
          <p:cNvSpPr/>
          <p:nvPr/>
        </p:nvSpPr>
        <p:spPr bwMode="auto">
          <a:xfrm>
            <a:off x="7164288" y="537321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Beijing</a:t>
            </a:r>
          </a:p>
        </p:txBody>
      </p:sp>
      <p:sp>
        <p:nvSpPr>
          <p:cNvPr id="182" name="Rectangle 181"/>
          <p:cNvSpPr/>
          <p:nvPr/>
        </p:nvSpPr>
        <p:spPr bwMode="auto">
          <a:xfrm>
            <a:off x="7164288" y="5373216"/>
            <a:ext cx="576064"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183" name="Straight Connector 182"/>
          <p:cNvCxnSpPr>
            <a:stCxn id="104" idx="3"/>
            <a:endCxn id="182" idx="1"/>
          </p:cNvCxnSpPr>
          <p:nvPr/>
        </p:nvCxnSpPr>
        <p:spPr bwMode="auto">
          <a:xfrm>
            <a:off x="6444208" y="5157192"/>
            <a:ext cx="720080" cy="36004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86" name="Straight Connector 185"/>
          <p:cNvCxnSpPr>
            <a:stCxn id="190" idx="3"/>
            <a:endCxn id="188" idx="1"/>
          </p:cNvCxnSpPr>
          <p:nvPr/>
        </p:nvCxnSpPr>
        <p:spPr bwMode="auto">
          <a:xfrm flipV="1">
            <a:off x="6444208" y="5877272"/>
            <a:ext cx="720080" cy="360040"/>
          </a:xfrm>
          <a:prstGeom prst="line">
            <a:avLst/>
          </a:prstGeom>
          <a:solidFill>
            <a:schemeClr val="accent1"/>
          </a:solidFill>
          <a:ln w="28575" cap="flat" cmpd="sng" algn="ctr">
            <a:solidFill>
              <a:srgbClr val="CC9900"/>
            </a:solidFill>
            <a:prstDash val="solid"/>
            <a:round/>
            <a:headEnd type="none" w="med" len="med"/>
            <a:tailEnd type="none" w="med" len="med"/>
          </a:ln>
          <a:effectLst/>
        </p:spPr>
      </p:cxnSp>
      <p:sp>
        <p:nvSpPr>
          <p:cNvPr id="187" name="Rectangle 186"/>
          <p:cNvSpPr/>
          <p:nvPr/>
        </p:nvSpPr>
        <p:spPr bwMode="auto">
          <a:xfrm>
            <a:off x="7164288" y="573325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Karachi</a:t>
            </a:r>
          </a:p>
        </p:txBody>
      </p:sp>
      <p:sp>
        <p:nvSpPr>
          <p:cNvPr id="188" name="Rectangle 187"/>
          <p:cNvSpPr/>
          <p:nvPr/>
        </p:nvSpPr>
        <p:spPr bwMode="auto">
          <a:xfrm>
            <a:off x="7164288" y="5733256"/>
            <a:ext cx="43204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90" name="Rectangle 189"/>
          <p:cNvSpPr/>
          <p:nvPr/>
        </p:nvSpPr>
        <p:spPr bwMode="auto">
          <a:xfrm>
            <a:off x="4932040" y="609329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Karachi</a:t>
            </a:r>
          </a:p>
        </p:txBody>
      </p:sp>
      <p:sp>
        <p:nvSpPr>
          <p:cNvPr id="192" name="Rectangle 191"/>
          <p:cNvSpPr/>
          <p:nvPr/>
        </p:nvSpPr>
        <p:spPr bwMode="auto">
          <a:xfrm>
            <a:off x="4932040" y="6093296"/>
            <a:ext cx="43204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97" name="Rectangle 196"/>
          <p:cNvSpPr/>
          <p:nvPr/>
        </p:nvSpPr>
        <p:spPr bwMode="auto">
          <a:xfrm>
            <a:off x="7164288" y="6093296"/>
            <a:ext cx="1512168" cy="288032"/>
          </a:xfrm>
          <a:prstGeom prst="rect">
            <a:avLst/>
          </a:prstGeom>
          <a:solidFill>
            <a:srgbClr val="FF0000">
              <a:alpha val="4549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Lagos</a:t>
            </a:r>
          </a:p>
        </p:txBody>
      </p:sp>
      <p:sp>
        <p:nvSpPr>
          <p:cNvPr id="198" name="Rectangle 197"/>
          <p:cNvSpPr/>
          <p:nvPr/>
        </p:nvSpPr>
        <p:spPr bwMode="auto">
          <a:xfrm>
            <a:off x="7164288" y="6093296"/>
            <a:ext cx="360040" cy="288032"/>
          </a:xfrm>
          <a:prstGeom prst="rect">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199" name="Straight Connector 198"/>
          <p:cNvCxnSpPr/>
          <p:nvPr/>
        </p:nvCxnSpPr>
        <p:spPr bwMode="auto">
          <a:xfrm>
            <a:off x="4932040" y="2276872"/>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a:off x="7164288" y="2276872"/>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3" name="Rectangle 202"/>
          <p:cNvSpPr/>
          <p:nvPr/>
        </p:nvSpPr>
        <p:spPr bwMode="auto">
          <a:xfrm>
            <a:off x="2699792" y="393305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Mumbai</a:t>
            </a:r>
          </a:p>
        </p:txBody>
      </p:sp>
      <p:sp>
        <p:nvSpPr>
          <p:cNvPr id="204" name="Rectangle 203"/>
          <p:cNvSpPr/>
          <p:nvPr/>
        </p:nvSpPr>
        <p:spPr bwMode="auto">
          <a:xfrm>
            <a:off x="2699792" y="3933056"/>
            <a:ext cx="360040"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205" name="Rectangle 204"/>
          <p:cNvSpPr/>
          <p:nvPr/>
        </p:nvSpPr>
        <p:spPr bwMode="auto">
          <a:xfrm>
            <a:off x="2699792" y="429309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Osaka/Kobe</a:t>
            </a:r>
          </a:p>
        </p:txBody>
      </p:sp>
      <p:sp>
        <p:nvSpPr>
          <p:cNvPr id="206" name="Rectangle 205"/>
          <p:cNvSpPr/>
          <p:nvPr/>
        </p:nvSpPr>
        <p:spPr bwMode="auto">
          <a:xfrm>
            <a:off x="2699792" y="4293096"/>
            <a:ext cx="360040"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207" name="Straight Connector 206"/>
          <p:cNvCxnSpPr>
            <a:stCxn id="203" idx="3"/>
            <a:endCxn id="103" idx="1"/>
          </p:cNvCxnSpPr>
          <p:nvPr/>
        </p:nvCxnSpPr>
        <p:spPr bwMode="auto">
          <a:xfrm>
            <a:off x="4211960" y="4077072"/>
            <a:ext cx="720080" cy="720080"/>
          </a:xfrm>
          <a:prstGeom prst="line">
            <a:avLst/>
          </a:prstGeom>
          <a:solidFill>
            <a:schemeClr val="accent1"/>
          </a:solidFill>
          <a:ln w="28575" cap="flat" cmpd="sng" algn="ctr">
            <a:solidFill>
              <a:srgbClr val="CC9900"/>
            </a:solidFill>
            <a:prstDash val="solid"/>
            <a:round/>
            <a:headEnd type="none" w="med" len="med"/>
            <a:tailEnd type="none" w="med" len="med"/>
          </a:ln>
          <a:effectLst/>
        </p:spPr>
      </p:cxnSp>
      <p:sp>
        <p:nvSpPr>
          <p:cNvPr id="210" name="Rectangle 209"/>
          <p:cNvSpPr/>
          <p:nvPr/>
        </p:nvSpPr>
        <p:spPr bwMode="auto">
          <a:xfrm>
            <a:off x="2699792" y="465313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Calcutta</a:t>
            </a:r>
          </a:p>
        </p:txBody>
      </p:sp>
      <p:sp>
        <p:nvSpPr>
          <p:cNvPr id="211" name="Rectangle 210"/>
          <p:cNvSpPr/>
          <p:nvPr/>
        </p:nvSpPr>
        <p:spPr bwMode="auto">
          <a:xfrm>
            <a:off x="2699792" y="4653136"/>
            <a:ext cx="360040"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212" name="Straight Connector 211"/>
          <p:cNvCxnSpPr>
            <a:stCxn id="210" idx="3"/>
            <a:endCxn id="119" idx="1"/>
          </p:cNvCxnSpPr>
          <p:nvPr/>
        </p:nvCxnSpPr>
        <p:spPr bwMode="auto">
          <a:xfrm>
            <a:off x="4211960" y="4797152"/>
            <a:ext cx="720080" cy="1080120"/>
          </a:xfrm>
          <a:prstGeom prst="line">
            <a:avLst/>
          </a:prstGeom>
          <a:solidFill>
            <a:schemeClr val="accent1"/>
          </a:solidFill>
          <a:ln w="28575" cap="flat" cmpd="sng" algn="ctr">
            <a:solidFill>
              <a:srgbClr val="CC9900"/>
            </a:solidFill>
            <a:prstDash val="solid"/>
            <a:round/>
            <a:headEnd type="none" w="med" len="med"/>
            <a:tailEnd type="none" w="med" len="med"/>
          </a:ln>
          <a:effectLst/>
        </p:spPr>
      </p:cxnSp>
      <p:sp>
        <p:nvSpPr>
          <p:cNvPr id="217" name="Rectangle 216"/>
          <p:cNvSpPr/>
          <p:nvPr/>
        </p:nvSpPr>
        <p:spPr bwMode="auto">
          <a:xfrm>
            <a:off x="2699792" y="5013176"/>
            <a:ext cx="1512168"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eaLnBrk="1" latinLnBrk="0" hangingPunct="1">
              <a:lnSpc>
                <a:spcPct val="100000"/>
              </a:lnSpc>
              <a:buClrTx/>
              <a:buSzTx/>
              <a:buFontTx/>
              <a:buNone/>
              <a:tabLst/>
            </a:pPr>
            <a:r>
              <a:rPr lang="en-US" sz="1100" dirty="0" smtClean="0">
                <a:latin typeface="Franklin Gothic Medium" pitchFamily="34" charset="0"/>
              </a:rPr>
              <a:t>Los Angeles</a:t>
            </a:r>
          </a:p>
        </p:txBody>
      </p:sp>
      <p:sp>
        <p:nvSpPr>
          <p:cNvPr id="219" name="Rectangle 218"/>
          <p:cNvSpPr/>
          <p:nvPr/>
        </p:nvSpPr>
        <p:spPr bwMode="auto">
          <a:xfrm>
            <a:off x="2699792" y="5013176"/>
            <a:ext cx="288032"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225" name="Rectangle 224"/>
          <p:cNvSpPr/>
          <p:nvPr/>
        </p:nvSpPr>
        <p:spPr bwMode="auto">
          <a:xfrm>
            <a:off x="2699792" y="5373216"/>
            <a:ext cx="1512168"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r>
              <a:rPr lang="en-US" sz="1200" dirty="0" smtClean="0">
                <a:latin typeface="Franklin Gothic Medium" pitchFamily="34" charset="0"/>
              </a:rPr>
              <a:t>Seoul</a:t>
            </a:r>
          </a:p>
        </p:txBody>
      </p:sp>
      <p:sp>
        <p:nvSpPr>
          <p:cNvPr id="227" name="Rectangle 226"/>
          <p:cNvSpPr/>
          <p:nvPr/>
        </p:nvSpPr>
        <p:spPr bwMode="auto">
          <a:xfrm>
            <a:off x="2699792" y="5373216"/>
            <a:ext cx="288032"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228" name="Rectangle 227"/>
          <p:cNvSpPr/>
          <p:nvPr/>
        </p:nvSpPr>
        <p:spPr bwMode="auto">
          <a:xfrm>
            <a:off x="107504" y="609329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11</a:t>
            </a:r>
          </a:p>
        </p:txBody>
      </p:sp>
      <p:sp>
        <p:nvSpPr>
          <p:cNvPr id="229" name="Rectangle 228"/>
          <p:cNvSpPr/>
          <p:nvPr/>
        </p:nvSpPr>
        <p:spPr bwMode="auto">
          <a:xfrm>
            <a:off x="2699792" y="5733256"/>
            <a:ext cx="1512168" cy="288032"/>
          </a:xfrm>
          <a:prstGeom prst="rect">
            <a:avLst/>
          </a:prstGeom>
          <a:solidFill>
            <a:srgbClr val="00FFFF">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200" dirty="0" err="1" smtClean="0">
                <a:latin typeface="Franklin Gothic Medium" pitchFamily="34" charset="0"/>
              </a:rPr>
              <a:t>Buenes</a:t>
            </a:r>
            <a:r>
              <a:rPr lang="en-US" sz="1200" dirty="0" smtClean="0">
                <a:latin typeface="Franklin Gothic Medium" pitchFamily="34" charset="0"/>
              </a:rPr>
              <a:t> Aires</a:t>
            </a:r>
            <a:endParaRPr lang="en-US" sz="1400" dirty="0" smtClean="0">
              <a:latin typeface="Franklin Gothic Medium" pitchFamily="34" charset="0"/>
            </a:endParaRPr>
          </a:p>
        </p:txBody>
      </p:sp>
      <p:sp>
        <p:nvSpPr>
          <p:cNvPr id="230" name="Rectangle 229"/>
          <p:cNvSpPr/>
          <p:nvPr/>
        </p:nvSpPr>
        <p:spPr bwMode="auto">
          <a:xfrm>
            <a:off x="2699792" y="5733256"/>
            <a:ext cx="288032" cy="288032"/>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152" name="Straight Connector 151"/>
          <p:cNvCxnSpPr/>
          <p:nvPr/>
        </p:nvCxnSpPr>
        <p:spPr bwMode="auto">
          <a:xfrm>
            <a:off x="4211960" y="2276872"/>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Straight Connector 150"/>
          <p:cNvCxnSpPr/>
          <p:nvPr/>
        </p:nvCxnSpPr>
        <p:spPr bwMode="auto">
          <a:xfrm>
            <a:off x="2699792" y="2276872"/>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1" name="Rectangle 230"/>
          <p:cNvSpPr/>
          <p:nvPr/>
        </p:nvSpPr>
        <p:spPr bwMode="auto">
          <a:xfrm>
            <a:off x="3563888" y="1124744"/>
            <a:ext cx="648072" cy="288032"/>
          </a:xfrm>
          <a:prstGeom prst="rect">
            <a:avLst/>
          </a:prstGeom>
          <a:solidFill>
            <a:srgbClr val="CC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Franklin Gothic Demi" pitchFamily="34" charset="0"/>
              </a:rPr>
              <a:t>1,5 %</a:t>
            </a:r>
            <a:endParaRPr kumimoji="0" lang="en-US" sz="1400" b="0" i="0" u="none" strike="noStrike" cap="none" normalizeH="0" baseline="0" dirty="0" smtClean="0">
              <a:ln>
                <a:noFill/>
              </a:ln>
              <a:solidFill>
                <a:schemeClr val="bg1"/>
              </a:solidFill>
              <a:effectLst/>
              <a:latin typeface="Franklin Gothic Demi" pitchFamily="34" charset="0"/>
            </a:endParaRPr>
          </a:p>
        </p:txBody>
      </p:sp>
      <p:sp>
        <p:nvSpPr>
          <p:cNvPr id="232" name="Rectangle 231"/>
          <p:cNvSpPr/>
          <p:nvPr/>
        </p:nvSpPr>
        <p:spPr bwMode="auto">
          <a:xfrm>
            <a:off x="5868144" y="1124744"/>
            <a:ext cx="648072" cy="288032"/>
          </a:xfrm>
          <a:prstGeom prst="rect">
            <a:avLst/>
          </a:prstGeom>
          <a:solidFill>
            <a:srgbClr val="CC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Franklin Gothic Demi" pitchFamily="34" charset="0"/>
              </a:rPr>
              <a:t>5 %</a:t>
            </a:r>
            <a:endParaRPr kumimoji="0" lang="en-US" sz="1400" b="0" i="0" u="none" strike="noStrike" cap="none" normalizeH="0" baseline="0" dirty="0" smtClean="0">
              <a:ln>
                <a:noFill/>
              </a:ln>
              <a:solidFill>
                <a:schemeClr val="bg1"/>
              </a:solidFill>
              <a:effectLst/>
              <a:latin typeface="Franklin Gothic Demi" pitchFamily="34" charset="0"/>
            </a:endParaRPr>
          </a:p>
        </p:txBody>
      </p:sp>
      <p:sp>
        <p:nvSpPr>
          <p:cNvPr id="233" name="Rectangle 232"/>
          <p:cNvSpPr/>
          <p:nvPr/>
        </p:nvSpPr>
        <p:spPr bwMode="auto">
          <a:xfrm>
            <a:off x="8100392" y="1124744"/>
            <a:ext cx="648072" cy="288032"/>
          </a:xfrm>
          <a:prstGeom prst="rect">
            <a:avLst/>
          </a:prstGeom>
          <a:solidFill>
            <a:srgbClr val="CC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Franklin Gothic Demi" pitchFamily="34" charset="0"/>
              </a:rPr>
              <a:t>8 %</a:t>
            </a:r>
            <a:endParaRPr kumimoji="0" lang="en-US" sz="1400" b="0" i="0" u="none" strike="noStrike" cap="none" normalizeH="0" baseline="0" dirty="0" smtClean="0">
              <a:ln>
                <a:noFill/>
              </a:ln>
              <a:solidFill>
                <a:schemeClr val="bg1"/>
              </a:solidFill>
              <a:effectLst/>
              <a:latin typeface="Franklin Gothic Demi" pitchFamily="34" charset="0"/>
            </a:endParaRPr>
          </a:p>
        </p:txBody>
      </p:sp>
      <p:sp>
        <p:nvSpPr>
          <p:cNvPr id="236" name="Rectangle 235"/>
          <p:cNvSpPr/>
          <p:nvPr/>
        </p:nvSpPr>
        <p:spPr bwMode="auto">
          <a:xfrm>
            <a:off x="1331640" y="1484784"/>
            <a:ext cx="648072" cy="28803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Franklin Gothic Demi" pitchFamily="34" charset="0"/>
              </a:rPr>
              <a:t>2</a:t>
            </a:r>
            <a:endParaRPr kumimoji="0" lang="en-US" sz="1400" b="0" i="0" u="none" strike="noStrike" cap="none" normalizeH="0" baseline="0" dirty="0" smtClean="0">
              <a:ln>
                <a:noFill/>
              </a:ln>
              <a:solidFill>
                <a:schemeClr val="bg1"/>
              </a:solidFill>
              <a:effectLst/>
              <a:latin typeface="Franklin Gothic Demi" pitchFamily="34" charset="0"/>
            </a:endParaRPr>
          </a:p>
        </p:txBody>
      </p:sp>
      <p:sp>
        <p:nvSpPr>
          <p:cNvPr id="239" name="Rectangle 238"/>
          <p:cNvSpPr/>
          <p:nvPr/>
        </p:nvSpPr>
        <p:spPr bwMode="auto">
          <a:xfrm>
            <a:off x="3563888" y="1484784"/>
            <a:ext cx="648072" cy="28803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Franklin Gothic Demi" pitchFamily="34" charset="0"/>
              </a:rPr>
              <a:t>10</a:t>
            </a:r>
            <a:endParaRPr kumimoji="0" lang="en-US" sz="1400" b="0" i="0" u="none" strike="noStrike" cap="none" normalizeH="0" baseline="0" dirty="0" smtClean="0">
              <a:ln>
                <a:noFill/>
              </a:ln>
              <a:solidFill>
                <a:schemeClr val="bg1"/>
              </a:solidFill>
              <a:effectLst/>
              <a:latin typeface="Franklin Gothic Demi" pitchFamily="34" charset="0"/>
            </a:endParaRPr>
          </a:p>
        </p:txBody>
      </p:sp>
      <p:sp>
        <p:nvSpPr>
          <p:cNvPr id="244" name="Rectangle 243"/>
          <p:cNvSpPr/>
          <p:nvPr/>
        </p:nvSpPr>
        <p:spPr bwMode="auto">
          <a:xfrm>
            <a:off x="5868144" y="1484784"/>
            <a:ext cx="648072" cy="28803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Franklin Gothic Demi" pitchFamily="34" charset="0"/>
              </a:rPr>
              <a:t>23</a:t>
            </a:r>
            <a:endParaRPr kumimoji="0" lang="en-US" sz="1400" b="0" i="0" u="none" strike="noStrike" cap="none" normalizeH="0" baseline="0" dirty="0" smtClean="0">
              <a:ln>
                <a:noFill/>
              </a:ln>
              <a:solidFill>
                <a:schemeClr val="bg1"/>
              </a:solidFill>
              <a:effectLst/>
              <a:latin typeface="Franklin Gothic Demi" pitchFamily="34" charset="0"/>
            </a:endParaRPr>
          </a:p>
        </p:txBody>
      </p:sp>
      <p:sp>
        <p:nvSpPr>
          <p:cNvPr id="245" name="Rectangle 244"/>
          <p:cNvSpPr/>
          <p:nvPr/>
        </p:nvSpPr>
        <p:spPr bwMode="auto">
          <a:xfrm>
            <a:off x="8100392" y="1484784"/>
            <a:ext cx="648072" cy="28803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Franklin Gothic Demi" pitchFamily="34" charset="0"/>
              </a:rPr>
              <a:t>37</a:t>
            </a:r>
            <a:endParaRPr kumimoji="0" lang="en-US" sz="1400" b="0" i="0" u="none" strike="noStrike" cap="none" normalizeH="0" baseline="0" dirty="0" smtClean="0">
              <a:ln>
                <a:noFill/>
              </a:ln>
              <a:solidFill>
                <a:schemeClr val="bg1"/>
              </a:solidFill>
              <a:effectLst/>
              <a:latin typeface="Franklin Gothic Demi" pitchFamily="34" charset="0"/>
            </a:endParaRPr>
          </a:p>
        </p:txBody>
      </p:sp>
      <p:sp>
        <p:nvSpPr>
          <p:cNvPr id="147" name="Title 1"/>
          <p:cNvSpPr txBox="1">
            <a:spLocks/>
          </p:cNvSpPr>
          <p:nvPr/>
        </p:nvSpPr>
        <p:spPr>
          <a:xfrm>
            <a:off x="179512" y="188640"/>
            <a:ext cx="8104956" cy="685800"/>
          </a:xfrm>
          <a:prstGeom prst="rect">
            <a:avLst/>
          </a:prstGeom>
        </p:spPr>
        <p:txBody>
          <a:bodyPr/>
          <a:lstStyle/>
          <a:p>
            <a:pPr algn="l" eaLnBrk="0" hangingPunct="0">
              <a:defRPr/>
            </a:pPr>
            <a:r>
              <a:rPr kumimoji="0" lang="sv-SE" sz="2800" b="0" i="0" u="none" strike="noStrike" kern="0" cap="none" spc="0" normalizeH="0" baseline="0" noProof="0" dirty="0" err="1" smtClean="0">
                <a:ln>
                  <a:noFill/>
                </a:ln>
                <a:effectLst/>
                <a:uLnTx/>
                <a:uFillTx/>
                <a:latin typeface="+mj-lt"/>
                <a:ea typeface="+mj-ea"/>
                <a:cs typeface="+mj-cs"/>
              </a:rPr>
              <a:t>Mega</a:t>
            </a:r>
            <a:r>
              <a:rPr kumimoji="0" lang="sv-SE" sz="2800" b="0" i="0" u="none" strike="noStrike" kern="0" cap="none" spc="0" normalizeH="0" baseline="0" noProof="0" dirty="0" smtClean="0">
                <a:ln>
                  <a:noFill/>
                </a:ln>
                <a:effectLst/>
                <a:uLnTx/>
                <a:uFillTx/>
                <a:latin typeface="+mj-lt"/>
                <a:ea typeface="+mj-ea"/>
                <a:cs typeface="+mj-cs"/>
              </a:rPr>
              <a:t> </a:t>
            </a:r>
            <a:r>
              <a:rPr lang="sv-SE" kern="0" dirty="0" smtClean="0">
                <a:latin typeface="+mj-lt"/>
                <a:ea typeface="+mj-ea"/>
                <a:cs typeface="+mj-cs"/>
              </a:rPr>
              <a:t>Cities: </a:t>
            </a:r>
            <a:r>
              <a:rPr lang="sv-SE" kern="0" dirty="0" err="1" smtClean="0">
                <a:latin typeface="+mj-lt"/>
                <a:ea typeface="+mj-ea"/>
                <a:cs typeface="+mj-cs"/>
              </a:rPr>
              <a:t>Where</a:t>
            </a:r>
            <a:r>
              <a:rPr lang="sv-SE" kern="0" dirty="0" smtClean="0">
                <a:latin typeface="+mj-lt"/>
                <a:ea typeface="+mj-ea"/>
                <a:cs typeface="+mj-cs"/>
              </a:rPr>
              <a:t> </a:t>
            </a:r>
            <a:r>
              <a:rPr lang="sv-SE" kern="0" dirty="0" err="1" smtClean="0">
                <a:latin typeface="+mj-lt"/>
                <a:ea typeface="+mj-ea"/>
                <a:cs typeface="+mj-cs"/>
              </a:rPr>
              <a:t>we</a:t>
            </a:r>
            <a:r>
              <a:rPr lang="sv-SE" kern="0" dirty="0" smtClean="0">
                <a:latin typeface="+mj-lt"/>
                <a:ea typeface="+mj-ea"/>
                <a:cs typeface="+mj-cs"/>
              </a:rPr>
              <a:t> </a:t>
            </a:r>
            <a:r>
              <a:rPr lang="sv-SE" kern="0" dirty="0" err="1" smtClean="0">
                <a:latin typeface="+mj-lt"/>
                <a:ea typeface="+mj-ea"/>
                <a:cs typeface="+mj-cs"/>
              </a:rPr>
              <a:t>will</a:t>
            </a:r>
            <a:r>
              <a:rPr lang="sv-SE" kern="0" dirty="0" smtClean="0">
                <a:latin typeface="+mj-lt"/>
                <a:ea typeface="+mj-ea"/>
                <a:cs typeface="+mj-cs"/>
              </a:rPr>
              <a:t> live</a:t>
            </a:r>
            <a:endParaRPr lang="en-GB" kern="0" dirty="0" smtClean="0">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smtClean="0">
              <a:ln>
                <a:noFill/>
              </a:ln>
              <a:effectLst/>
              <a:uLnTx/>
              <a:uFillTx/>
              <a:latin typeface="+mj-lt"/>
              <a:ea typeface="+mj-ea"/>
              <a:cs typeface="+mj-cs"/>
            </a:endParaRPr>
          </a:p>
        </p:txBody>
      </p:sp>
      <p:cxnSp>
        <p:nvCxnSpPr>
          <p:cNvPr id="148" name="Straight Connector 147"/>
          <p:cNvCxnSpPr>
            <a:stCxn id="229" idx="3"/>
          </p:cNvCxnSpPr>
          <p:nvPr/>
        </p:nvCxnSpPr>
        <p:spPr bwMode="auto">
          <a:xfrm>
            <a:off x="4211960" y="5877272"/>
            <a:ext cx="432048" cy="432048"/>
          </a:xfrm>
          <a:prstGeom prst="line">
            <a:avLst/>
          </a:prstGeom>
          <a:solidFill>
            <a:schemeClr val="accent1"/>
          </a:solidFill>
          <a:ln w="28575" cap="flat" cmpd="sng" algn="ctr">
            <a:solidFill>
              <a:srgbClr val="00FFFF"/>
            </a:solidFill>
            <a:prstDash val="solid"/>
            <a:round/>
            <a:headEnd type="none" w="med" len="med"/>
            <a:tailEnd type="arrow" w="med" len="med"/>
          </a:ln>
          <a:effectLst/>
        </p:spPr>
      </p:cxnSp>
      <p:cxnSp>
        <p:nvCxnSpPr>
          <p:cNvPr id="160" name="Straight Connector 159"/>
          <p:cNvCxnSpPr>
            <a:stCxn id="225" idx="3"/>
          </p:cNvCxnSpPr>
          <p:nvPr/>
        </p:nvCxnSpPr>
        <p:spPr bwMode="auto">
          <a:xfrm>
            <a:off x="4211960" y="5517232"/>
            <a:ext cx="432048" cy="792088"/>
          </a:xfrm>
          <a:prstGeom prst="line">
            <a:avLst/>
          </a:prstGeom>
          <a:solidFill>
            <a:schemeClr val="accent1"/>
          </a:solidFill>
          <a:ln w="28575" cap="flat" cmpd="sng" algn="ctr">
            <a:solidFill>
              <a:srgbClr val="CC9900"/>
            </a:solidFill>
            <a:prstDash val="solid"/>
            <a:round/>
            <a:headEnd type="none" w="med" len="med"/>
            <a:tailEnd type="arrow" w="med" len="med"/>
          </a:ln>
          <a:effectLst/>
        </p:spPr>
      </p:cxnSp>
      <p:cxnSp>
        <p:nvCxnSpPr>
          <p:cNvPr id="163" name="Straight Connector 162"/>
          <p:cNvCxnSpPr>
            <a:stCxn id="205" idx="3"/>
          </p:cNvCxnSpPr>
          <p:nvPr/>
        </p:nvCxnSpPr>
        <p:spPr bwMode="auto">
          <a:xfrm>
            <a:off x="4211960" y="4437112"/>
            <a:ext cx="432048" cy="1872208"/>
          </a:xfrm>
          <a:prstGeom prst="line">
            <a:avLst/>
          </a:prstGeom>
          <a:solidFill>
            <a:schemeClr val="accent1"/>
          </a:solidFill>
          <a:ln w="28575" cap="flat" cmpd="sng" algn="ctr">
            <a:solidFill>
              <a:srgbClr val="CC9900"/>
            </a:solidFill>
            <a:prstDash val="solid"/>
            <a:round/>
            <a:headEnd type="none" w="med" len="med"/>
            <a:tailEnd type="arrow" w="med" len="med"/>
          </a:ln>
          <a:effectLst/>
        </p:spPr>
      </p:cxnSp>
      <p:cxnSp>
        <p:nvCxnSpPr>
          <p:cNvPr id="169" name="Straight Connector 168"/>
          <p:cNvCxnSpPr>
            <a:stCxn id="118" idx="3"/>
          </p:cNvCxnSpPr>
          <p:nvPr/>
        </p:nvCxnSpPr>
        <p:spPr bwMode="auto">
          <a:xfrm>
            <a:off x="6444208" y="5877272"/>
            <a:ext cx="432048" cy="432048"/>
          </a:xfrm>
          <a:prstGeom prst="line">
            <a:avLst/>
          </a:prstGeom>
          <a:solidFill>
            <a:schemeClr val="accent1"/>
          </a:solidFill>
          <a:ln w="28575" cap="flat" cmpd="sng" algn="ctr">
            <a:solidFill>
              <a:srgbClr val="CC9900"/>
            </a:solidFill>
            <a:prstDash val="solid"/>
            <a:round/>
            <a:headEnd type="none" w="med" len="med"/>
            <a:tailEnd type="arrow" w="med" len="med"/>
          </a:ln>
          <a:effectLst/>
        </p:spPr>
      </p:cxnSp>
      <p:cxnSp>
        <p:nvCxnSpPr>
          <p:cNvPr id="178" name="Straight Connector 177"/>
          <p:cNvCxnSpPr>
            <a:endCxn id="214" idx="1"/>
          </p:cNvCxnSpPr>
          <p:nvPr/>
        </p:nvCxnSpPr>
        <p:spPr bwMode="auto">
          <a:xfrm flipV="1">
            <a:off x="4572000" y="2996952"/>
            <a:ext cx="360040" cy="3312368"/>
          </a:xfrm>
          <a:prstGeom prst="line">
            <a:avLst/>
          </a:prstGeom>
          <a:solidFill>
            <a:schemeClr val="accent1"/>
          </a:solidFill>
          <a:ln w="28575" cap="flat" cmpd="sng" algn="ctr">
            <a:solidFill>
              <a:srgbClr val="CC9900"/>
            </a:solidFill>
            <a:prstDash val="solid"/>
            <a:round/>
            <a:headEnd type="none" w="med" len="med"/>
            <a:tailEnd type="arrow" w="med" len="med"/>
          </a:ln>
          <a:effectLst/>
        </p:spPr>
      </p:cxnSp>
      <p:cxnSp>
        <p:nvCxnSpPr>
          <p:cNvPr id="185" name="Straight Connector 184"/>
          <p:cNvCxnSpPr>
            <a:endCxn id="113" idx="1"/>
          </p:cNvCxnSpPr>
          <p:nvPr/>
        </p:nvCxnSpPr>
        <p:spPr bwMode="auto">
          <a:xfrm flipV="1">
            <a:off x="4644008" y="5157192"/>
            <a:ext cx="288032" cy="1152128"/>
          </a:xfrm>
          <a:prstGeom prst="line">
            <a:avLst/>
          </a:prstGeom>
          <a:solidFill>
            <a:schemeClr val="accent1"/>
          </a:solidFill>
          <a:ln w="28575" cap="flat" cmpd="sng" algn="ctr">
            <a:solidFill>
              <a:srgbClr val="CC9900"/>
            </a:solidFill>
            <a:prstDash val="solid"/>
            <a:round/>
            <a:headEnd type="none" w="med" len="med"/>
            <a:tailEnd type="arrow" w="med" len="med"/>
          </a:ln>
          <a:effectLst/>
        </p:spPr>
      </p:cxnSp>
      <p:sp>
        <p:nvSpPr>
          <p:cNvPr id="249" name="Rectangle 248"/>
          <p:cNvSpPr/>
          <p:nvPr/>
        </p:nvSpPr>
        <p:spPr bwMode="auto">
          <a:xfrm>
            <a:off x="8748464" y="285293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2</a:t>
            </a:r>
          </a:p>
        </p:txBody>
      </p:sp>
      <p:sp>
        <p:nvSpPr>
          <p:cNvPr id="250" name="Rectangle 249"/>
          <p:cNvSpPr/>
          <p:nvPr/>
        </p:nvSpPr>
        <p:spPr bwMode="auto">
          <a:xfrm>
            <a:off x="8748464" y="321297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3</a:t>
            </a:r>
          </a:p>
        </p:txBody>
      </p:sp>
      <p:sp>
        <p:nvSpPr>
          <p:cNvPr id="251" name="Rectangle 250"/>
          <p:cNvSpPr/>
          <p:nvPr/>
        </p:nvSpPr>
        <p:spPr bwMode="auto">
          <a:xfrm>
            <a:off x="8748464" y="357301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4</a:t>
            </a:r>
          </a:p>
        </p:txBody>
      </p:sp>
      <p:sp>
        <p:nvSpPr>
          <p:cNvPr id="252" name="Rectangle 251"/>
          <p:cNvSpPr/>
          <p:nvPr/>
        </p:nvSpPr>
        <p:spPr bwMode="auto">
          <a:xfrm>
            <a:off x="8748464" y="393305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5</a:t>
            </a:r>
          </a:p>
        </p:txBody>
      </p:sp>
      <p:sp>
        <p:nvSpPr>
          <p:cNvPr id="253" name="Rectangle 252"/>
          <p:cNvSpPr/>
          <p:nvPr/>
        </p:nvSpPr>
        <p:spPr bwMode="auto">
          <a:xfrm>
            <a:off x="8748464" y="429309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6</a:t>
            </a:r>
          </a:p>
        </p:txBody>
      </p:sp>
      <p:sp>
        <p:nvSpPr>
          <p:cNvPr id="254" name="Rectangle 253"/>
          <p:cNvSpPr/>
          <p:nvPr/>
        </p:nvSpPr>
        <p:spPr bwMode="auto">
          <a:xfrm>
            <a:off x="8748464" y="465313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7</a:t>
            </a:r>
          </a:p>
        </p:txBody>
      </p:sp>
      <p:sp>
        <p:nvSpPr>
          <p:cNvPr id="255" name="Rectangle 254"/>
          <p:cNvSpPr/>
          <p:nvPr/>
        </p:nvSpPr>
        <p:spPr bwMode="auto">
          <a:xfrm>
            <a:off x="8748464" y="501317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8</a:t>
            </a:r>
          </a:p>
        </p:txBody>
      </p:sp>
      <p:sp>
        <p:nvSpPr>
          <p:cNvPr id="256" name="Rectangle 255"/>
          <p:cNvSpPr/>
          <p:nvPr/>
        </p:nvSpPr>
        <p:spPr bwMode="auto">
          <a:xfrm>
            <a:off x="8748464" y="537321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9</a:t>
            </a:r>
          </a:p>
        </p:txBody>
      </p:sp>
      <p:sp>
        <p:nvSpPr>
          <p:cNvPr id="257" name="Rectangle 256"/>
          <p:cNvSpPr/>
          <p:nvPr/>
        </p:nvSpPr>
        <p:spPr bwMode="auto">
          <a:xfrm>
            <a:off x="8748464" y="573325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10</a:t>
            </a:r>
          </a:p>
        </p:txBody>
      </p:sp>
      <p:sp>
        <p:nvSpPr>
          <p:cNvPr id="258" name="Rectangle 257"/>
          <p:cNvSpPr/>
          <p:nvPr/>
        </p:nvSpPr>
        <p:spPr bwMode="auto">
          <a:xfrm>
            <a:off x="8748464" y="249289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1</a:t>
            </a:r>
          </a:p>
        </p:txBody>
      </p:sp>
      <p:sp>
        <p:nvSpPr>
          <p:cNvPr id="259" name="Rectangle 258"/>
          <p:cNvSpPr/>
          <p:nvPr/>
        </p:nvSpPr>
        <p:spPr bwMode="auto">
          <a:xfrm>
            <a:off x="8748464" y="6093296"/>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11</a:t>
            </a:r>
          </a:p>
        </p:txBody>
      </p:sp>
      <p:cxnSp>
        <p:nvCxnSpPr>
          <p:cNvPr id="159" name="Straight Connector 158"/>
          <p:cNvCxnSpPr>
            <a:endCxn id="109" idx="1"/>
          </p:cNvCxnSpPr>
          <p:nvPr/>
        </p:nvCxnSpPr>
        <p:spPr bwMode="auto">
          <a:xfrm flipV="1">
            <a:off x="4644008" y="4077072"/>
            <a:ext cx="288032" cy="2232248"/>
          </a:xfrm>
          <a:prstGeom prst="line">
            <a:avLst/>
          </a:prstGeom>
          <a:solidFill>
            <a:schemeClr val="accent1"/>
          </a:solidFill>
          <a:ln w="28575" cap="flat" cmpd="sng" algn="ctr">
            <a:solidFill>
              <a:srgbClr val="CC9900"/>
            </a:solidFill>
            <a:prstDash val="solid"/>
            <a:round/>
            <a:headEnd type="none" w="med" len="med"/>
            <a:tailEnd type="arrow" w="med" len="med"/>
          </a:ln>
          <a:effectLst/>
        </p:spPr>
      </p:cxn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332656"/>
            <a:ext cx="8176964" cy="685800"/>
          </a:xfrm>
          <a:prstGeom prst="rect">
            <a:avLst/>
          </a:prstGeom>
        </p:spPr>
        <p:txBody>
          <a:bodyPr/>
          <a:lstStyle/>
          <a:p>
            <a:pPr algn="l" eaLnBrk="0" hangingPunct="0">
              <a:defRPr/>
            </a:pPr>
            <a:r>
              <a:rPr lang="sv-SE" sz="3200" kern="0" dirty="0" smtClean="0">
                <a:solidFill>
                  <a:schemeClr val="tx2"/>
                </a:solidFill>
                <a:latin typeface="+mj-lt"/>
                <a:ea typeface="+mj-ea"/>
                <a:cs typeface="+mj-cs"/>
              </a:rPr>
              <a:t>Live – </a:t>
            </a:r>
            <a:r>
              <a:rPr lang="sv-SE" sz="3200" kern="0" dirty="0" err="1" smtClean="0">
                <a:solidFill>
                  <a:schemeClr val="tx2"/>
                </a:solidFill>
                <a:latin typeface="+mj-lt"/>
                <a:ea typeface="+mj-ea"/>
                <a:cs typeface="+mj-cs"/>
              </a:rPr>
              <a:t>Implications</a:t>
            </a:r>
            <a:r>
              <a:rPr lang="sv-SE" sz="3200" kern="0" dirty="0" smtClean="0">
                <a:solidFill>
                  <a:schemeClr val="tx2"/>
                </a:solidFill>
                <a:latin typeface="+mj-lt"/>
                <a:ea typeface="+mj-ea"/>
                <a:cs typeface="+mj-cs"/>
              </a:rPr>
              <a:t> for </a:t>
            </a:r>
            <a:r>
              <a:rPr lang="sv-SE" sz="3200" kern="0" dirty="0" err="1" smtClean="0">
                <a:solidFill>
                  <a:schemeClr val="tx2"/>
                </a:solidFill>
                <a:latin typeface="+mj-lt"/>
                <a:ea typeface="+mj-ea"/>
                <a:cs typeface="+mj-cs"/>
              </a:rPr>
              <a:t>Fleet</a:t>
            </a:r>
            <a:r>
              <a:rPr lang="sv-SE" sz="3200" kern="0" dirty="0" smtClean="0">
                <a:solidFill>
                  <a:schemeClr val="tx2"/>
                </a:solidFill>
                <a:latin typeface="+mj-lt"/>
                <a:ea typeface="+mj-ea"/>
                <a:cs typeface="+mj-cs"/>
              </a:rPr>
              <a:t> Management</a:t>
            </a:r>
            <a:endParaRPr lang="en-GB" sz="3200" kern="0" dirty="0">
              <a:solidFill>
                <a:schemeClr val="tx2"/>
              </a:solidFill>
              <a:latin typeface="+mj-lt"/>
              <a:ea typeface="+mj-ea"/>
              <a:cs typeface="+mj-cs"/>
            </a:endParaRPr>
          </a:p>
        </p:txBody>
      </p:sp>
      <p:sp>
        <p:nvSpPr>
          <p:cNvPr id="11" name="Rectangle 10"/>
          <p:cNvSpPr/>
          <p:nvPr/>
        </p:nvSpPr>
        <p:spPr>
          <a:xfrm>
            <a:off x="539552" y="1067246"/>
            <a:ext cx="5472608" cy="5386090"/>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Anyone who has attempted to move by motorized vehicle from one side of Shanghai—or any large city—to the other during almost any time of day will understand that it is no longer the last mile that is the problem.  It can take as long to move a truck from its urban entry point to its destination as it does to drive from the logistics </a:t>
            </a:r>
            <a:r>
              <a:rPr lang="en-GB" sz="1800" dirty="0" err="1" smtClean="0">
                <a:solidFill>
                  <a:srgbClr val="1F497D"/>
                </a:solidFill>
                <a:latin typeface="Arial" pitchFamily="34" charset="0"/>
                <a:ea typeface="Calibri" pitchFamily="34" charset="0"/>
              </a:rPr>
              <a:t>center</a:t>
            </a:r>
            <a:r>
              <a:rPr lang="en-GB" sz="1800" dirty="0" smtClean="0">
                <a:solidFill>
                  <a:srgbClr val="1F497D"/>
                </a:solidFill>
                <a:latin typeface="Arial" pitchFamily="34" charset="0"/>
                <a:ea typeface="Calibri" pitchFamily="34" charset="0"/>
              </a:rPr>
              <a:t> in the countryside to the city.</a:t>
            </a:r>
          </a:p>
          <a:p>
            <a:pPr algn="l">
              <a:spcBef>
                <a:spcPts val="600"/>
              </a:spcBef>
              <a:spcAft>
                <a:spcPts val="600"/>
              </a:spcAft>
            </a:pPr>
            <a:r>
              <a:rPr lang="en-GB" sz="1800" dirty="0" smtClean="0">
                <a:solidFill>
                  <a:srgbClr val="1F497D"/>
                </a:solidFill>
                <a:latin typeface="Arial" pitchFamily="34" charset="0"/>
                <a:ea typeface="Calibri" pitchFamily="34" charset="0"/>
              </a:rPr>
              <a:t>The sprawling logistics </a:t>
            </a:r>
            <a:r>
              <a:rPr lang="en-GB" sz="1800" dirty="0" err="1" smtClean="0">
                <a:solidFill>
                  <a:srgbClr val="1F497D"/>
                </a:solidFill>
                <a:latin typeface="Arial" pitchFamily="34" charset="0"/>
                <a:ea typeface="Calibri" pitchFamily="34" charset="0"/>
              </a:rPr>
              <a:t>centers</a:t>
            </a:r>
            <a:r>
              <a:rPr lang="en-GB" sz="1800" dirty="0" smtClean="0">
                <a:solidFill>
                  <a:srgbClr val="1F497D"/>
                </a:solidFill>
                <a:latin typeface="Arial" pitchFamily="34" charset="0"/>
                <a:ea typeface="Calibri" pitchFamily="34" charset="0"/>
              </a:rPr>
              <a:t> in the middle of the countryside will be replaced with many smaller ones closer to where we live, and that will be in larger and more densely packed cities.</a:t>
            </a:r>
          </a:p>
          <a:p>
            <a:pPr algn="l">
              <a:spcBef>
                <a:spcPts val="600"/>
              </a:spcBef>
              <a:spcAft>
                <a:spcPts val="600"/>
              </a:spcAft>
            </a:pPr>
            <a:r>
              <a:rPr lang="en-GB" sz="1800" dirty="0" smtClean="0">
                <a:solidFill>
                  <a:srgbClr val="1F497D"/>
                </a:solidFill>
                <a:latin typeface="Arial" pitchFamily="34" charset="0"/>
                <a:ea typeface="Calibri" pitchFamily="34" charset="0"/>
              </a:rPr>
              <a:t>Once in the cities, goods will need to move at times when most people are not working or using the roadways, and cities will need to build special infrastructure to ensure that all goods and necessary services are free to move unhindered by transport moving people.</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539552" y="934263"/>
            <a:ext cx="5328592" cy="5663089"/>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Groupware, virtual private networks, conference calling, videoconferencing, and Voice over IP (VOIP) are making it possible for people to stay where they are and still communicate with co-workers. It can be efficient and useful for companies since it allows workers to communicate over long distances, saving significant amounts of travel time and cost. </a:t>
            </a:r>
          </a:p>
          <a:p>
            <a:pPr algn="l">
              <a:spcBef>
                <a:spcPts val="600"/>
              </a:spcBef>
              <a:spcAft>
                <a:spcPts val="600"/>
              </a:spcAft>
            </a:pPr>
            <a:r>
              <a:rPr lang="en-GB" sz="1800" dirty="0" smtClean="0">
                <a:solidFill>
                  <a:srgbClr val="1F497D"/>
                </a:solidFill>
                <a:latin typeface="Arial" pitchFamily="34" charset="0"/>
                <a:ea typeface="Calibri" pitchFamily="34" charset="0"/>
              </a:rPr>
              <a:t>As broadband Internet connections become more commonplace, more and more workers have adequate bandwidth at home to use these tools to link their home to their corporate intranet and internal phone networks.</a:t>
            </a:r>
          </a:p>
          <a:p>
            <a:pPr algn="l">
              <a:spcBef>
                <a:spcPts val="600"/>
              </a:spcBef>
              <a:spcAft>
                <a:spcPts val="600"/>
              </a:spcAft>
            </a:pPr>
            <a:r>
              <a:rPr lang="en-GB" sz="1800" dirty="0" smtClean="0">
                <a:solidFill>
                  <a:srgbClr val="1F497D"/>
                </a:solidFill>
                <a:latin typeface="Arial" pitchFamily="34" charset="0"/>
                <a:ea typeface="Calibri" pitchFamily="34" charset="0"/>
              </a:rPr>
              <a:t>All signs point to knowledge workers working closer to where they live.  But will that be on isolated hilltops in the </a:t>
            </a:r>
            <a:r>
              <a:rPr lang="en-GB" sz="1800" dirty="0" err="1" smtClean="0">
                <a:solidFill>
                  <a:srgbClr val="1F497D"/>
                </a:solidFill>
                <a:latin typeface="Arial" pitchFamily="34" charset="0"/>
                <a:ea typeface="Calibri" pitchFamily="34" charset="0"/>
              </a:rPr>
              <a:t>Apenines</a:t>
            </a:r>
            <a:r>
              <a:rPr lang="en-GB" sz="1800" dirty="0" smtClean="0">
                <a:solidFill>
                  <a:srgbClr val="1F497D"/>
                </a:solidFill>
                <a:latin typeface="Arial" pitchFamily="34" charset="0"/>
                <a:ea typeface="Calibri" pitchFamily="34" charset="0"/>
              </a:rPr>
              <a:t> or in a condominium in the middle of any one of the twenty-five super cities with more than 10 million that will exist in 2020?</a:t>
            </a:r>
            <a:endParaRPr lang="en-GB" sz="1800" dirty="0">
              <a:solidFill>
                <a:srgbClr val="1F497D"/>
              </a:solidFill>
              <a:latin typeface="Arial" pitchFamily="34" charset="0"/>
              <a:ea typeface="Calibri" pitchFamily="34" charset="0"/>
            </a:endParaRP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
        <p:nvSpPr>
          <p:cNvPr id="5" name="Title 1"/>
          <p:cNvSpPr txBox="1">
            <a:spLocks/>
          </p:cNvSpPr>
          <p:nvPr/>
        </p:nvSpPr>
        <p:spPr>
          <a:xfrm>
            <a:off x="571500" y="332656"/>
            <a:ext cx="8176964" cy="685800"/>
          </a:xfrm>
          <a:prstGeom prst="rect">
            <a:avLst/>
          </a:prstGeom>
        </p:spPr>
        <p:txBody>
          <a:bodyPr/>
          <a:lstStyle/>
          <a:p>
            <a:pPr algn="l" eaLnBrk="0" hangingPunct="0">
              <a:defRPr/>
            </a:pPr>
            <a:r>
              <a:rPr lang="sv-SE" sz="3200" kern="0" dirty="0" smtClean="0">
                <a:solidFill>
                  <a:schemeClr val="tx2"/>
                </a:solidFill>
                <a:latin typeface="+mj-lt"/>
                <a:ea typeface="+mj-ea"/>
                <a:cs typeface="+mj-cs"/>
              </a:rPr>
              <a:t>Live – </a:t>
            </a:r>
            <a:r>
              <a:rPr lang="sv-SE" sz="3200" kern="0" dirty="0" err="1" smtClean="0">
                <a:solidFill>
                  <a:schemeClr val="tx2"/>
                </a:solidFill>
                <a:latin typeface="+mj-lt"/>
                <a:ea typeface="+mj-ea"/>
                <a:cs typeface="+mj-cs"/>
              </a:rPr>
              <a:t>Implications</a:t>
            </a:r>
            <a:r>
              <a:rPr lang="sv-SE" sz="3200" kern="0" dirty="0" smtClean="0">
                <a:solidFill>
                  <a:schemeClr val="tx2"/>
                </a:solidFill>
                <a:latin typeface="+mj-lt"/>
                <a:ea typeface="+mj-ea"/>
                <a:cs typeface="+mj-cs"/>
              </a:rPr>
              <a:t> for </a:t>
            </a:r>
            <a:r>
              <a:rPr lang="sv-SE" sz="3200" kern="0" dirty="0" err="1" smtClean="0">
                <a:solidFill>
                  <a:schemeClr val="tx2"/>
                </a:solidFill>
                <a:latin typeface="+mj-lt"/>
                <a:ea typeface="+mj-ea"/>
                <a:cs typeface="+mj-cs"/>
              </a:rPr>
              <a:t>Fleet</a:t>
            </a:r>
            <a:r>
              <a:rPr lang="sv-SE" sz="3200" kern="0" dirty="0" smtClean="0">
                <a:solidFill>
                  <a:schemeClr val="tx2"/>
                </a:solidFill>
                <a:latin typeface="+mj-lt"/>
                <a:ea typeface="+mj-ea"/>
                <a:cs typeface="+mj-cs"/>
              </a:rPr>
              <a:t> Management</a:t>
            </a:r>
            <a:endParaRPr lang="en-GB" sz="3200" kern="0" dirty="0">
              <a:solidFill>
                <a:schemeClr val="tx2"/>
              </a:solidFill>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0.gstatic.com/images?q=tbn:ANd9GcQF-AyoTjEvv-Ti2PRIDt3kVzapL_4gNMmHyOqqyRFCOH3IGBjhxw"/>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7170" name="Title 1"/>
          <p:cNvSpPr>
            <a:spLocks noGrp="1"/>
          </p:cNvSpPr>
          <p:nvPr>
            <p:ph type="title"/>
          </p:nvPr>
        </p:nvSpPr>
        <p:spPr>
          <a:xfrm>
            <a:off x="571500" y="642938"/>
            <a:ext cx="8104956" cy="685800"/>
          </a:xfrm>
        </p:spPr>
        <p:txBody>
          <a:bodyPr/>
          <a:lstStyle/>
          <a:p>
            <a:r>
              <a:rPr lang="sv-SE" sz="2800" dirty="0" err="1" smtClean="0">
                <a:solidFill>
                  <a:schemeClr val="bg1"/>
                </a:solidFill>
              </a:rPr>
              <a:t>Where</a:t>
            </a:r>
            <a:r>
              <a:rPr lang="sv-SE" sz="2800" dirty="0" smtClean="0">
                <a:solidFill>
                  <a:schemeClr val="bg1"/>
                </a:solidFill>
              </a:rPr>
              <a:t> </a:t>
            </a:r>
            <a:r>
              <a:rPr lang="sv-SE" sz="2800" dirty="0" err="1" smtClean="0">
                <a:solidFill>
                  <a:schemeClr val="bg1"/>
                </a:solidFill>
              </a:rPr>
              <a:t>we</a:t>
            </a:r>
            <a:r>
              <a:rPr lang="sv-SE" sz="2800" dirty="0" smtClean="0">
                <a:solidFill>
                  <a:schemeClr val="bg1"/>
                </a:solidFill>
              </a:rPr>
              <a:t> </a:t>
            </a:r>
            <a:r>
              <a:rPr lang="sv-SE" sz="2800" dirty="0" err="1" smtClean="0">
                <a:solidFill>
                  <a:schemeClr val="bg1"/>
                </a:solidFill>
              </a:rPr>
              <a:t>will</a:t>
            </a:r>
            <a:r>
              <a:rPr lang="sv-SE" sz="2800" dirty="0" smtClean="0">
                <a:solidFill>
                  <a:schemeClr val="bg1"/>
                </a:solidFill>
              </a:rPr>
              <a:t> live</a:t>
            </a:r>
            <a:endParaRPr lang="en-GB" sz="2800" dirty="0" smtClean="0">
              <a:solidFill>
                <a:schemeClr val="bg1"/>
              </a:solidFill>
            </a:endParaRPr>
          </a:p>
        </p:txBody>
      </p:sp>
      <p:pic>
        <p:nvPicPr>
          <p:cNvPr id="34818" name="Picture 2" descr="http://4.bp.blogspot.com/_9jBbsunLe6U/SwqhbZtK_GI/AAAAAAAABBg/xv3R4OFuP18/s1600/detroit_downtown.jpg"/>
          <p:cNvPicPr>
            <a:picLocks noChangeAspect="1" noChangeArrowheads="1"/>
          </p:cNvPicPr>
          <p:nvPr/>
        </p:nvPicPr>
        <p:blipFill>
          <a:blip r:embed="rId3" cstate="print"/>
          <a:srcRect/>
          <a:stretch>
            <a:fillRect/>
          </a:stretch>
        </p:blipFill>
        <p:spPr bwMode="auto">
          <a:xfrm>
            <a:off x="2987824" y="2852936"/>
            <a:ext cx="5095635" cy="3622948"/>
          </a:xfrm>
          <a:prstGeom prst="rect">
            <a:avLst/>
          </a:prstGeom>
          <a:noFill/>
        </p:spPr>
      </p:pic>
      <p:sp>
        <p:nvSpPr>
          <p:cNvPr id="8" name="Title 1"/>
          <p:cNvSpPr txBox="1">
            <a:spLocks/>
          </p:cNvSpPr>
          <p:nvPr/>
        </p:nvSpPr>
        <p:spPr bwMode="auto">
          <a:xfrm>
            <a:off x="251520" y="5589240"/>
            <a:ext cx="2664296" cy="6137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800" b="0" i="0" u="none" strike="noStrike" kern="0" cap="none" spc="0" normalizeH="0" baseline="0" noProof="0" dirty="0" smtClean="0">
                <a:ln>
                  <a:noFill/>
                </a:ln>
                <a:solidFill>
                  <a:schemeClr val="bg1"/>
                </a:solidFill>
                <a:effectLst/>
                <a:uLnTx/>
                <a:uFillTx/>
                <a:latin typeface="+mj-lt"/>
                <a:ea typeface="+mj-ea"/>
                <a:cs typeface="+mj-cs"/>
              </a:rPr>
              <a:t>Shanghai</a:t>
            </a:r>
            <a:endParaRPr kumimoji="0" lang="en-GB" sz="28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9" name="Title 1"/>
          <p:cNvSpPr txBox="1">
            <a:spLocks/>
          </p:cNvSpPr>
          <p:nvPr/>
        </p:nvSpPr>
        <p:spPr bwMode="auto">
          <a:xfrm>
            <a:off x="6156176" y="5301208"/>
            <a:ext cx="2664296" cy="6137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800" b="0" i="0" u="none" strike="noStrike" kern="0" cap="none" spc="0" normalizeH="0" baseline="0" noProof="0" dirty="0" smtClean="0">
                <a:ln>
                  <a:noFill/>
                </a:ln>
                <a:solidFill>
                  <a:schemeClr val="bg1"/>
                </a:solidFill>
                <a:effectLst/>
                <a:uLnTx/>
                <a:uFillTx/>
                <a:latin typeface="+mj-lt"/>
                <a:ea typeface="+mj-ea"/>
                <a:cs typeface="+mj-cs"/>
              </a:rPr>
              <a:t>Detroit</a:t>
            </a:r>
            <a:endParaRPr kumimoji="0" lang="en-GB" sz="28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59632" y="271677"/>
            <a:ext cx="6552728" cy="6541699"/>
          </a:xfrm>
          <a:prstGeom prst="rect">
            <a:avLst/>
          </a:prstGeom>
          <a:noFill/>
          <a:ln w="9525">
            <a:noFill/>
            <a:miter lim="800000"/>
            <a:headEnd/>
            <a:tailEnd/>
          </a:ln>
        </p:spPr>
      </p:pic>
      <p:cxnSp>
        <p:nvCxnSpPr>
          <p:cNvPr id="4" name="Straight Connector 3"/>
          <p:cNvCxnSpPr/>
          <p:nvPr/>
        </p:nvCxnSpPr>
        <p:spPr bwMode="auto">
          <a:xfrm flipV="1">
            <a:off x="899592" y="3501008"/>
            <a:ext cx="7272808" cy="151216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5" name="Straight Connector 4"/>
          <p:cNvCxnSpPr/>
          <p:nvPr/>
        </p:nvCxnSpPr>
        <p:spPr bwMode="auto">
          <a:xfrm flipV="1">
            <a:off x="1259632" y="2060848"/>
            <a:ext cx="6840760" cy="72008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flipV="1">
            <a:off x="1259632" y="1628800"/>
            <a:ext cx="6840760" cy="72008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V="1">
            <a:off x="1259632" y="1340768"/>
            <a:ext cx="6912768" cy="79208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 name="Oval 6"/>
          <p:cNvSpPr/>
          <p:nvPr/>
        </p:nvSpPr>
        <p:spPr bwMode="auto">
          <a:xfrm>
            <a:off x="3203848" y="1052736"/>
            <a:ext cx="1872208" cy="5256584"/>
          </a:xfrm>
          <a:prstGeom prst="ellipse">
            <a:avLst/>
          </a:prstGeom>
          <a:solidFill>
            <a:srgbClr val="FFC000">
              <a:alpha val="50196"/>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3347864" y="908720"/>
            <a:ext cx="1638975" cy="523220"/>
          </a:xfrm>
          <a:prstGeom prst="rect">
            <a:avLst/>
          </a:prstGeom>
          <a:noFill/>
        </p:spPr>
        <p:txBody>
          <a:bodyPr wrap="none" rtlCol="0">
            <a:spAutoFit/>
          </a:bodyPr>
          <a:lstStyle/>
          <a:p>
            <a:r>
              <a:rPr lang="en-US" dirty="0" smtClean="0"/>
              <a:t>Bad Years</a:t>
            </a:r>
            <a:endParaRPr lang="en-US" dirty="0"/>
          </a:p>
        </p:txBody>
      </p:sp>
      <p:sp>
        <p:nvSpPr>
          <p:cNvPr id="9" name="TextBox 8"/>
          <p:cNvSpPr txBox="1"/>
          <p:nvPr/>
        </p:nvSpPr>
        <p:spPr>
          <a:xfrm>
            <a:off x="7598994" y="4221088"/>
            <a:ext cx="1451039" cy="523220"/>
          </a:xfrm>
          <a:prstGeom prst="rect">
            <a:avLst/>
          </a:prstGeom>
          <a:noFill/>
        </p:spPr>
        <p:txBody>
          <a:bodyPr wrap="none" rtlCol="0">
            <a:spAutoFit/>
          </a:bodyPr>
          <a:lstStyle/>
          <a:p>
            <a:r>
              <a:rPr lang="en-US" dirty="0" smtClean="0"/>
              <a:t>Go East!</a:t>
            </a:r>
            <a:endParaRPr lang="en-US" dirty="0"/>
          </a:p>
        </p:txBody>
      </p:sp>
      <p:sp>
        <p:nvSpPr>
          <p:cNvPr id="11" name="TextBox 10"/>
          <p:cNvSpPr txBox="1"/>
          <p:nvPr/>
        </p:nvSpPr>
        <p:spPr>
          <a:xfrm>
            <a:off x="7596335" y="2420888"/>
            <a:ext cx="1368153" cy="707886"/>
          </a:xfrm>
          <a:prstGeom prst="rect">
            <a:avLst/>
          </a:prstGeom>
          <a:noFill/>
        </p:spPr>
        <p:txBody>
          <a:bodyPr wrap="square" rtlCol="0">
            <a:spAutoFit/>
          </a:bodyPr>
          <a:lstStyle/>
          <a:p>
            <a:pPr algn="l"/>
            <a:r>
              <a:rPr lang="en-US" sz="2000" dirty="0" smtClean="0"/>
              <a:t>Not like it used to be</a:t>
            </a:r>
            <a:endParaRPr lang="en-US" sz="2000" dirty="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upload.wikimedia.org/wikipedia/commons/thumb/7/71/Wolfsburg_VW-Werk.jpg/250px-Wolfsburg_VW-Werk.jpg">
            <a:hlinkClick r:id="rId2"/>
          </p:cNvPr>
          <p:cNvPicPr>
            <a:picLocks noChangeAspect="1" noChangeArrowheads="1"/>
          </p:cNvPicPr>
          <p:nvPr/>
        </p:nvPicPr>
        <p:blipFill>
          <a:blip r:embed="rId3" cstate="print"/>
          <a:srcRect/>
          <a:stretch>
            <a:fillRect/>
          </a:stretch>
        </p:blipFill>
        <p:spPr bwMode="auto">
          <a:xfrm>
            <a:off x="1043608" y="1268760"/>
            <a:ext cx="2776902" cy="2088232"/>
          </a:xfrm>
          <a:prstGeom prst="rect">
            <a:avLst/>
          </a:prstGeom>
          <a:noFill/>
        </p:spPr>
      </p:pic>
      <p:sp>
        <p:nvSpPr>
          <p:cNvPr id="17" name="TextBox 16"/>
          <p:cNvSpPr txBox="1"/>
          <p:nvPr/>
        </p:nvSpPr>
        <p:spPr>
          <a:xfrm>
            <a:off x="2627784" y="2708920"/>
            <a:ext cx="1134221" cy="584775"/>
          </a:xfrm>
          <a:prstGeom prst="rect">
            <a:avLst/>
          </a:prstGeom>
          <a:noFill/>
        </p:spPr>
        <p:txBody>
          <a:bodyPr wrap="none" rtlCol="0">
            <a:spAutoFit/>
          </a:bodyPr>
          <a:lstStyle/>
          <a:p>
            <a:r>
              <a:rPr lang="en-US" sz="3200" dirty="0" smtClean="0">
                <a:solidFill>
                  <a:schemeClr val="bg1"/>
                </a:solidFill>
                <a:latin typeface="Arial" pitchFamily="34" charset="0"/>
                <a:ea typeface="Calibri" pitchFamily="34" charset="0"/>
              </a:rPr>
              <a:t>Work</a:t>
            </a: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611560" y="44624"/>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Work</a:t>
            </a:r>
            <a:endParaRPr lang="en-GB" sz="3200" kern="0" dirty="0">
              <a:solidFill>
                <a:schemeClr val="tx2"/>
              </a:solidFill>
              <a:latin typeface="+mj-lt"/>
              <a:ea typeface="+mj-ea"/>
              <a:cs typeface="+mj-cs"/>
            </a:endParaRPr>
          </a:p>
        </p:txBody>
      </p:sp>
      <p:sp>
        <p:nvSpPr>
          <p:cNvPr id="11" name="Rectangle 10"/>
          <p:cNvSpPr/>
          <p:nvPr/>
        </p:nvSpPr>
        <p:spPr>
          <a:xfrm>
            <a:off x="611560" y="548680"/>
            <a:ext cx="5616624" cy="6370975"/>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In the past fifty years, what was known as the industrialized West and now is just Europe and North America, has lost its manufacturing base, mostly to Asia.  Manufacturing in these regions has been replaced by a combination of services and higher unemployment.</a:t>
            </a:r>
          </a:p>
          <a:p>
            <a:pPr algn="l">
              <a:spcBef>
                <a:spcPts val="600"/>
              </a:spcBef>
              <a:spcAft>
                <a:spcPts val="600"/>
              </a:spcAft>
            </a:pPr>
            <a:r>
              <a:rPr lang="en-GB" sz="1800" dirty="0" smtClean="0">
                <a:solidFill>
                  <a:srgbClr val="1F497D"/>
                </a:solidFill>
                <a:latin typeface="Arial" pitchFamily="34" charset="0"/>
                <a:ea typeface="Calibri" pitchFamily="34" charset="0"/>
              </a:rPr>
              <a:t>Service operations are different from manufacturing operations in terms of tangible versus intangible output, customer consumption, use of labour and equipment, customer contact, customer participation in conversion processes.</a:t>
            </a:r>
          </a:p>
          <a:p>
            <a:pPr algn="l">
              <a:spcBef>
                <a:spcPts val="600"/>
              </a:spcBef>
              <a:spcAft>
                <a:spcPts val="600"/>
              </a:spcAft>
            </a:pPr>
            <a:r>
              <a:rPr lang="en-GB" sz="1800" dirty="0" smtClean="0">
                <a:solidFill>
                  <a:srgbClr val="1F497D"/>
                </a:solidFill>
                <a:latin typeface="Arial" pitchFamily="34" charset="0"/>
                <a:ea typeface="Calibri" pitchFamily="34" charset="0"/>
              </a:rPr>
              <a:t>Manufacturing is characterized by tangible output, outputs that a consumer consumes over time, like a vacuum cleaner. Service is characterized by intangible outputs, outputs that customers consume immediately, like a hamburger.</a:t>
            </a:r>
          </a:p>
          <a:p>
            <a:pPr algn="l">
              <a:spcBef>
                <a:spcPts val="600"/>
              </a:spcBef>
              <a:spcAft>
                <a:spcPts val="600"/>
              </a:spcAft>
            </a:pPr>
            <a:r>
              <a:rPr lang="en-GB" sz="1800" dirty="0" smtClean="0">
                <a:solidFill>
                  <a:srgbClr val="1F497D"/>
                </a:solidFill>
                <a:latin typeface="Arial" pitchFamily="34" charset="0"/>
                <a:ea typeface="Calibri" pitchFamily="34" charset="0"/>
              </a:rPr>
              <a:t>Fifty years ago, twelve of the fifteen largest US companies were involved in the production of tangible output.  Today only three of the top fifteen US companies are goods producers, and only one of them from 1960 is among the top 15.</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www.ritholtz.com/blog/wp-content/uploads/2012/01/mnfr-shift.png">
            <a:hlinkClick r:id="rId2"/>
          </p:cNvPr>
          <p:cNvPicPr>
            <a:picLocks noChangeAspect="1" noChangeArrowheads="1"/>
          </p:cNvPicPr>
          <p:nvPr/>
        </p:nvPicPr>
        <p:blipFill>
          <a:blip r:embed="rId3" cstate="print"/>
          <a:srcRect/>
          <a:stretch>
            <a:fillRect/>
          </a:stretch>
        </p:blipFill>
        <p:spPr bwMode="auto">
          <a:xfrm>
            <a:off x="-2310" y="260648"/>
            <a:ext cx="9146310" cy="6237312"/>
          </a:xfrm>
          <a:prstGeom prst="rect">
            <a:avLst/>
          </a:prstGeom>
          <a:noFill/>
        </p:spPr>
      </p:pic>
      <p:cxnSp>
        <p:nvCxnSpPr>
          <p:cNvPr id="4" name="Straight Arrow Connector 3"/>
          <p:cNvCxnSpPr/>
          <p:nvPr/>
        </p:nvCxnSpPr>
        <p:spPr bwMode="auto">
          <a:xfrm>
            <a:off x="3275856" y="3140968"/>
            <a:ext cx="4104456" cy="208823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5" name="Straight Arrow Connector 4"/>
          <p:cNvCxnSpPr/>
          <p:nvPr/>
        </p:nvCxnSpPr>
        <p:spPr bwMode="auto">
          <a:xfrm>
            <a:off x="755576" y="4293096"/>
            <a:ext cx="4032448" cy="93610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9" name="Title 1"/>
          <p:cNvSpPr txBox="1">
            <a:spLocks/>
          </p:cNvSpPr>
          <p:nvPr/>
        </p:nvSpPr>
        <p:spPr>
          <a:xfrm>
            <a:off x="1403648" y="1879104"/>
            <a:ext cx="6048672" cy="685800"/>
          </a:xfrm>
          <a:prstGeom prst="rect">
            <a:avLst/>
          </a:prstGeom>
        </p:spPr>
        <p:txBody>
          <a:bodyPr/>
          <a:lstStyle/>
          <a:p>
            <a:pPr algn="l" eaLnBrk="0" hangingPunct="0">
              <a:defRPr/>
            </a:pPr>
            <a:r>
              <a:rPr lang="sv-SE" sz="2000" kern="0" dirty="0" err="1" smtClean="0">
                <a:solidFill>
                  <a:schemeClr val="tx2"/>
                </a:solidFill>
                <a:latin typeface="+mj-lt"/>
                <a:ea typeface="+mj-ea"/>
                <a:cs typeface="+mj-cs"/>
              </a:rPr>
              <a:t>Number</a:t>
            </a:r>
            <a:r>
              <a:rPr lang="sv-SE" sz="2000" kern="0" dirty="0" smtClean="0">
                <a:solidFill>
                  <a:schemeClr val="tx2"/>
                </a:solidFill>
                <a:latin typeface="+mj-lt"/>
                <a:ea typeface="+mj-ea"/>
                <a:cs typeface="+mj-cs"/>
              </a:rPr>
              <a:t> of </a:t>
            </a:r>
            <a:r>
              <a:rPr lang="sv-SE" sz="2000" kern="0" dirty="0" err="1" smtClean="0">
                <a:solidFill>
                  <a:schemeClr val="tx2"/>
                </a:solidFill>
                <a:latin typeface="+mj-lt"/>
                <a:ea typeface="+mj-ea"/>
                <a:cs typeface="+mj-cs"/>
              </a:rPr>
              <a:t>Employees</a:t>
            </a:r>
            <a:r>
              <a:rPr lang="sv-SE" sz="2000" kern="0" dirty="0" smtClean="0">
                <a:solidFill>
                  <a:schemeClr val="tx2"/>
                </a:solidFill>
                <a:latin typeface="+mj-lt"/>
                <a:ea typeface="+mj-ea"/>
                <a:cs typeface="+mj-cs"/>
              </a:rPr>
              <a:t> in US </a:t>
            </a:r>
            <a:r>
              <a:rPr lang="sv-SE" sz="2000" kern="0" dirty="0" err="1" smtClean="0">
                <a:solidFill>
                  <a:schemeClr val="tx2"/>
                </a:solidFill>
                <a:latin typeface="+mj-lt"/>
                <a:ea typeface="+mj-ea"/>
                <a:cs typeface="+mj-cs"/>
              </a:rPr>
              <a:t>Companies</a:t>
            </a:r>
            <a:endParaRPr lang="en-GB" sz="2000" kern="0" dirty="0">
              <a:solidFill>
                <a:schemeClr val="tx2"/>
              </a:solidFill>
              <a:latin typeface="+mj-lt"/>
              <a:ea typeface="+mj-ea"/>
              <a:cs typeface="+mj-cs"/>
            </a:endParaRPr>
          </a:p>
        </p:txBody>
      </p:sp>
      <p:sp>
        <p:nvSpPr>
          <p:cNvPr id="7" name="Title 1"/>
          <p:cNvSpPr txBox="1">
            <a:spLocks/>
          </p:cNvSpPr>
          <p:nvPr/>
        </p:nvSpPr>
        <p:spPr>
          <a:xfrm>
            <a:off x="323528" y="332656"/>
            <a:ext cx="8104956" cy="685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800" b="0" i="0" u="none" strike="noStrike" kern="0" cap="none" spc="0" normalizeH="0" baseline="0" noProof="0" dirty="0" err="1" smtClean="0">
                <a:ln>
                  <a:noFill/>
                </a:ln>
                <a:solidFill>
                  <a:schemeClr val="tx2"/>
                </a:solidFill>
                <a:effectLst/>
                <a:uLnTx/>
                <a:uFillTx/>
                <a:latin typeface="+mj-lt"/>
                <a:ea typeface="+mj-ea"/>
                <a:cs typeface="+mj-cs"/>
              </a:rPr>
              <a:t>Where</a:t>
            </a:r>
            <a:r>
              <a:rPr kumimoji="0" lang="sv-SE" sz="2800" b="0" i="0" u="none" strike="noStrike" kern="0" cap="none" spc="0" normalizeH="0" baseline="0" noProof="0" dirty="0" smtClean="0">
                <a:ln>
                  <a:noFill/>
                </a:ln>
                <a:solidFill>
                  <a:schemeClr val="tx2"/>
                </a:solidFill>
                <a:effectLst/>
                <a:uLnTx/>
                <a:uFillTx/>
                <a:latin typeface="+mj-lt"/>
                <a:ea typeface="+mj-ea"/>
                <a:cs typeface="+mj-cs"/>
              </a:rPr>
              <a:t> </a:t>
            </a:r>
            <a:r>
              <a:rPr kumimoji="0" lang="sv-SE" sz="2800" b="0" i="0" u="none" strike="noStrike" kern="0" cap="none" spc="0" normalizeH="0" baseline="0" noProof="0" dirty="0" err="1" smtClean="0">
                <a:ln>
                  <a:noFill/>
                </a:ln>
                <a:solidFill>
                  <a:schemeClr val="tx2"/>
                </a:solidFill>
                <a:effectLst/>
                <a:uLnTx/>
                <a:uFillTx/>
                <a:latin typeface="+mj-lt"/>
                <a:ea typeface="+mj-ea"/>
                <a:cs typeface="+mj-cs"/>
              </a:rPr>
              <a:t>we</a:t>
            </a:r>
            <a:r>
              <a:rPr kumimoji="0" lang="sv-SE" sz="2800" b="0" i="0" u="none" strike="noStrike" kern="0" cap="none" spc="0" normalizeH="0" baseline="0" noProof="0" dirty="0" smtClean="0">
                <a:ln>
                  <a:noFill/>
                </a:ln>
                <a:solidFill>
                  <a:schemeClr val="tx2"/>
                </a:solidFill>
                <a:effectLst/>
                <a:uLnTx/>
                <a:uFillTx/>
                <a:latin typeface="+mj-lt"/>
                <a:ea typeface="+mj-ea"/>
                <a:cs typeface="+mj-cs"/>
              </a:rPr>
              <a:t> </a:t>
            </a:r>
            <a:r>
              <a:rPr kumimoji="0" lang="sv-SE" sz="2800" b="0" i="0" u="none" strike="noStrike" kern="0" cap="none" spc="0" normalizeH="0" baseline="0" noProof="0" dirty="0" err="1" smtClean="0">
                <a:ln>
                  <a:noFill/>
                </a:ln>
                <a:solidFill>
                  <a:schemeClr val="tx2"/>
                </a:solidFill>
                <a:effectLst/>
                <a:uLnTx/>
                <a:uFillTx/>
                <a:latin typeface="+mj-lt"/>
                <a:ea typeface="+mj-ea"/>
                <a:cs typeface="+mj-cs"/>
              </a:rPr>
              <a:t>worked</a:t>
            </a:r>
            <a:endParaRPr kumimoji="0" lang="en-GB"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Rectangle 7"/>
          <p:cNvSpPr/>
          <p:nvPr/>
        </p:nvSpPr>
        <p:spPr bwMode="auto">
          <a:xfrm>
            <a:off x="4427984" y="2348880"/>
            <a:ext cx="4536504" cy="403244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2000"/>
                                        <p:tgtEl>
                                          <p:spTgt spid="8"/>
                                        </p:tgtEl>
                                        <p:attrNameLst>
                                          <p:attrName>ppt_w</p:attrName>
                                        </p:attrNameLst>
                                      </p:cBhvr>
                                      <p:tavLst>
                                        <p:tav tm="0">
                                          <p:val>
                                            <p:strVal val="ppt_w"/>
                                          </p:val>
                                        </p:tav>
                                        <p:tav tm="100000">
                                          <p:val>
                                            <p:fltVal val="0"/>
                                          </p:val>
                                        </p:tav>
                                      </p:tavLst>
                                    </p:anim>
                                    <p:anim calcmode="lin" valueType="num">
                                      <p:cBhvr>
                                        <p:cTn id="7" dur="2000"/>
                                        <p:tgtEl>
                                          <p:spTgt spid="8"/>
                                        </p:tgtEl>
                                        <p:attrNameLst>
                                          <p:attrName>ppt_h</p:attrName>
                                        </p:attrNameLst>
                                      </p:cBhvr>
                                      <p:tavLst>
                                        <p:tav tm="0">
                                          <p:val>
                                            <p:strVal val="ppt_h"/>
                                          </p:val>
                                        </p:tav>
                                        <p:tav tm="100000">
                                          <p:val>
                                            <p:fltVal val="0"/>
                                          </p:val>
                                        </p:tav>
                                      </p:tavLst>
                                    </p:anim>
                                    <p:animEffect transition="out" filter="fade">
                                      <p:cBhvr>
                                        <p:cTn id="8" dur="2000"/>
                                        <p:tgtEl>
                                          <p:spTgt spid="8"/>
                                        </p:tgtEl>
                                      </p:cBhvr>
                                    </p:animEffect>
                                    <p:set>
                                      <p:cBhvr>
                                        <p:cTn id="9" dur="1" fill="hold">
                                          <p:stCondLst>
                                            <p:cond delay="1999"/>
                                          </p:stCondLst>
                                        </p:cTn>
                                        <p:tgtEl>
                                          <p:spTgt spid="8"/>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366936"/>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Where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worked</a:t>
            </a:r>
            <a:endParaRPr lang="en-GB" sz="3200" kern="0" dirty="0">
              <a:solidFill>
                <a:schemeClr val="tx2"/>
              </a:solidFill>
              <a:latin typeface="+mj-lt"/>
              <a:ea typeface="+mj-ea"/>
              <a:cs typeface="+mj-cs"/>
            </a:endParaRP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
        <p:nvSpPr>
          <p:cNvPr id="5" name="Rectangle 4"/>
          <p:cNvSpPr/>
          <p:nvPr/>
        </p:nvSpPr>
        <p:spPr>
          <a:xfrm>
            <a:off x="539552" y="985366"/>
            <a:ext cx="5472608" cy="5816977"/>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Automation of manufacturing operations was the result of the need to modify finished goods inventory levels in response to many factors: changes in customer demand patterns; economic fluctuations; and availability of labour and natural resources. It is easier to reprogram machines than to retrain people.</a:t>
            </a:r>
          </a:p>
          <a:p>
            <a:pPr algn="l">
              <a:spcBef>
                <a:spcPts val="600"/>
              </a:spcBef>
              <a:spcAft>
                <a:spcPts val="600"/>
              </a:spcAft>
            </a:pPr>
            <a:r>
              <a:rPr lang="en-GB" sz="1800" dirty="0" smtClean="0">
                <a:solidFill>
                  <a:srgbClr val="1F497D"/>
                </a:solidFill>
                <a:latin typeface="Arial" pitchFamily="34" charset="0"/>
                <a:ea typeface="Calibri" pitchFamily="34" charset="0"/>
              </a:rPr>
              <a:t>In services, the most expensive resource is people, while in manufacturing the most expensive resource is machinery and the facilities to house the machinery.</a:t>
            </a:r>
          </a:p>
          <a:p>
            <a:pPr algn="l">
              <a:spcBef>
                <a:spcPts val="600"/>
              </a:spcBef>
              <a:spcAft>
                <a:spcPts val="600"/>
              </a:spcAft>
            </a:pPr>
            <a:r>
              <a:rPr lang="en-GB" sz="1800" dirty="0" smtClean="0">
                <a:solidFill>
                  <a:srgbClr val="1F497D"/>
                </a:solidFill>
                <a:latin typeface="Arial" pitchFamily="34" charset="0"/>
                <a:ea typeface="Calibri" pitchFamily="34" charset="0"/>
              </a:rPr>
              <a:t>Services are off-shored in order to reduce the hourly costs of labour.  Manufacturing is off-shored in order to substitute inexpensive manual labour for expensive manual labour and expensive automation.</a:t>
            </a:r>
          </a:p>
          <a:p>
            <a:pPr algn="l">
              <a:spcBef>
                <a:spcPts val="600"/>
              </a:spcBef>
              <a:spcAft>
                <a:spcPts val="600"/>
              </a:spcAft>
            </a:pPr>
            <a:r>
              <a:rPr lang="en-GB" sz="1800" dirty="0" smtClean="0">
                <a:solidFill>
                  <a:srgbClr val="1F497D"/>
                </a:solidFill>
                <a:latin typeface="Arial" pitchFamily="34" charset="0"/>
                <a:ea typeface="Calibri" pitchFamily="34" charset="0"/>
              </a:rPr>
              <a:t>As off-shore costs for manual labour rise, as has been the case, the advantages of off-shoring both services and manufacturing disappear.  </a:t>
            </a: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sachaandersen.files.wordpress.com/2011/11/robo.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4" name="Title 1"/>
          <p:cNvSpPr txBox="1">
            <a:spLocks/>
          </p:cNvSpPr>
          <p:nvPr/>
        </p:nvSpPr>
        <p:spPr>
          <a:xfrm>
            <a:off x="251520" y="1052736"/>
            <a:ext cx="2020788" cy="685800"/>
          </a:xfrm>
          <a:prstGeom prst="rect">
            <a:avLst/>
          </a:prstGeom>
        </p:spPr>
        <p:txBody>
          <a:bodyPr/>
          <a:lstStyle/>
          <a:p>
            <a:pPr algn="l" eaLnBrk="0" hangingPunct="0">
              <a:defRPr/>
            </a:pPr>
            <a:r>
              <a:rPr lang="sv-SE" sz="5400" kern="0" dirty="0" err="1" smtClean="0">
                <a:ln>
                  <a:solidFill>
                    <a:srgbClr val="C00000"/>
                  </a:solidFill>
                </a:ln>
                <a:solidFill>
                  <a:schemeClr val="bg1"/>
                </a:solidFill>
                <a:latin typeface="+mj-lt"/>
                <a:ea typeface="+mj-ea"/>
                <a:cs typeface="+mj-cs"/>
              </a:rPr>
              <a:t>Work</a:t>
            </a:r>
            <a:endParaRPr lang="en-GB" sz="5400" kern="0" dirty="0">
              <a:ln>
                <a:solidFill>
                  <a:srgbClr val="C00000"/>
                </a:solidFill>
              </a:ln>
              <a:solidFill>
                <a:schemeClr val="bg1"/>
              </a:solidFill>
              <a:latin typeface="+mj-lt"/>
              <a:ea typeface="+mj-ea"/>
              <a:cs typeface="+mj-cs"/>
            </a:endParaRPr>
          </a:p>
        </p:txBody>
      </p:sp>
      <p:pic>
        <p:nvPicPr>
          <p:cNvPr id="5" name="Picture 2" descr="http://upload.wikimedia.org/wikipedia/commons/thumb/7/71/Wolfsburg_VW-Werk.jpg/250px-Wolfsburg_VW-Werk.jpg">
            <a:hlinkClick r:id="rId3"/>
          </p:cNvPr>
          <p:cNvPicPr>
            <a:picLocks noChangeAspect="1" noChangeArrowheads="1"/>
          </p:cNvPicPr>
          <p:nvPr/>
        </p:nvPicPr>
        <p:blipFill>
          <a:blip r:embed="rId4" cstate="print"/>
          <a:srcRect/>
          <a:stretch>
            <a:fillRect/>
          </a:stretch>
        </p:blipFill>
        <p:spPr bwMode="auto">
          <a:xfrm>
            <a:off x="5062939" y="0"/>
            <a:ext cx="4081061" cy="3068960"/>
          </a:xfrm>
          <a:prstGeom prst="rect">
            <a:avLst/>
          </a:prstGeom>
          <a:noFill/>
        </p:spPr>
      </p:pic>
      <p:pic>
        <p:nvPicPr>
          <p:cNvPr id="6" name="Picture 4" descr="http://t1.gstatic.com/images?q=tbn:ANd9GcSAiGwi_nIPrl-aFj3DAdMp4LvzmQ3yzpABjSxvBz9HU8pLuZEjv7OMGhNa"/>
          <p:cNvPicPr>
            <a:picLocks noChangeAspect="1" noChangeArrowheads="1"/>
          </p:cNvPicPr>
          <p:nvPr/>
        </p:nvPicPr>
        <p:blipFill>
          <a:blip r:embed="rId5" cstate="print"/>
          <a:srcRect/>
          <a:stretch>
            <a:fillRect/>
          </a:stretch>
        </p:blipFill>
        <p:spPr bwMode="auto">
          <a:xfrm>
            <a:off x="0" y="3105640"/>
            <a:ext cx="4644008" cy="375236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366936"/>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Where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will</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work</a:t>
            </a:r>
            <a:endParaRPr lang="en-GB" sz="3200" kern="0" dirty="0">
              <a:solidFill>
                <a:schemeClr val="tx2"/>
              </a:solidFill>
              <a:latin typeface="+mj-lt"/>
              <a:ea typeface="+mj-ea"/>
              <a:cs typeface="+mj-cs"/>
            </a:endParaRP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548680"/>
            <a:ext cx="3095625" cy="3095625"/>
          </a:xfrm>
          <a:prstGeom prst="rect">
            <a:avLst/>
          </a:prstGeom>
          <a:noFill/>
          <a:ln w="9525">
            <a:noFill/>
            <a:miter lim="800000"/>
            <a:headEnd/>
            <a:tailEnd/>
          </a:ln>
        </p:spPr>
      </p:pic>
      <p:sp>
        <p:nvSpPr>
          <p:cNvPr id="5" name="Rectangle 4"/>
          <p:cNvSpPr/>
          <p:nvPr/>
        </p:nvSpPr>
        <p:spPr>
          <a:xfrm>
            <a:off x="323528" y="985366"/>
            <a:ext cx="5688632" cy="5816977"/>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Services and manufacturing are re-shoring in Europe and North America at the same time as domestic companies expand their own investments in Asia, in Africa and in South America.</a:t>
            </a:r>
          </a:p>
          <a:p>
            <a:pPr algn="l">
              <a:spcBef>
                <a:spcPts val="600"/>
              </a:spcBef>
              <a:spcAft>
                <a:spcPts val="600"/>
              </a:spcAft>
            </a:pPr>
            <a:r>
              <a:rPr lang="en-GB" sz="1800" dirty="0" smtClean="0">
                <a:solidFill>
                  <a:srgbClr val="1F497D"/>
                </a:solidFill>
                <a:latin typeface="Arial" pitchFamily="34" charset="0"/>
                <a:ea typeface="Calibri" pitchFamily="34" charset="0"/>
              </a:rPr>
              <a:t>This does not mean that more jobs will be available in manufacturing in Europe and North America since goods production has become highly automated.  Service job formation is dependent on new company creation, which are increasingly dependent on government policies.</a:t>
            </a:r>
          </a:p>
          <a:p>
            <a:pPr algn="l">
              <a:spcBef>
                <a:spcPts val="600"/>
              </a:spcBef>
              <a:spcAft>
                <a:spcPts val="600"/>
              </a:spcAft>
            </a:pPr>
            <a:r>
              <a:rPr lang="en-GB" sz="1800" dirty="0" smtClean="0">
                <a:solidFill>
                  <a:srgbClr val="1F497D"/>
                </a:solidFill>
                <a:latin typeface="Arial" pitchFamily="34" charset="0"/>
                <a:ea typeface="Calibri" pitchFamily="34" charset="0"/>
              </a:rPr>
              <a:t>Eight of the world’s top ten employers are government agencies or 100% government-owned companies.  The US Department of </a:t>
            </a:r>
            <a:r>
              <a:rPr lang="en-GB" sz="1800" dirty="0" err="1" smtClean="0">
                <a:solidFill>
                  <a:srgbClr val="1F497D"/>
                </a:solidFill>
                <a:latin typeface="Arial" pitchFamily="34" charset="0"/>
                <a:ea typeface="Calibri" pitchFamily="34" charset="0"/>
              </a:rPr>
              <a:t>Defense</a:t>
            </a:r>
            <a:r>
              <a:rPr lang="en-GB" sz="1800" dirty="0" smtClean="0">
                <a:solidFill>
                  <a:srgbClr val="1F497D"/>
                </a:solidFill>
                <a:latin typeface="Arial" pitchFamily="34" charset="0"/>
                <a:ea typeface="Calibri" pitchFamily="34" charset="0"/>
              </a:rPr>
              <a:t> is the world’s largest employer, with the Chinese People’s Liberation Army in second place.  The only private companies on the top ten list are </a:t>
            </a:r>
            <a:r>
              <a:rPr lang="en-GB" sz="1800" dirty="0" err="1" smtClean="0">
                <a:solidFill>
                  <a:srgbClr val="1F497D"/>
                </a:solidFill>
                <a:latin typeface="Arial" pitchFamily="34" charset="0"/>
                <a:ea typeface="Calibri" pitchFamily="34" charset="0"/>
              </a:rPr>
              <a:t>Walmart</a:t>
            </a:r>
            <a:r>
              <a:rPr lang="en-GB" sz="1800" dirty="0" smtClean="0">
                <a:solidFill>
                  <a:srgbClr val="1F497D"/>
                </a:solidFill>
                <a:latin typeface="Arial" pitchFamily="34" charset="0"/>
                <a:ea typeface="Calibri" pitchFamily="34" charset="0"/>
              </a:rPr>
              <a:t> and McDonald’s.  </a:t>
            </a:r>
          </a:p>
          <a:p>
            <a:pPr algn="l">
              <a:spcBef>
                <a:spcPts val="600"/>
              </a:spcBef>
              <a:spcAft>
                <a:spcPts val="600"/>
              </a:spcAft>
            </a:pPr>
            <a:r>
              <a:rPr lang="en-GB" sz="1800" dirty="0" smtClean="0">
                <a:solidFill>
                  <a:srgbClr val="1F497D"/>
                </a:solidFill>
                <a:latin typeface="Arial" pitchFamily="34" charset="0"/>
                <a:ea typeface="Calibri" pitchFamily="34" charset="0"/>
              </a:rPr>
              <a:t>The dominance of government employment on one side and the expansion of low-paid counter staff jobs will not change in the near to mid-term future</a:t>
            </a:r>
          </a:p>
        </p:txBody>
      </p:sp>
      <p:sp>
        <p:nvSpPr>
          <p:cNvPr id="6" name="Rectangle 5"/>
          <p:cNvSpPr/>
          <p:nvPr/>
        </p:nvSpPr>
        <p:spPr>
          <a:xfrm>
            <a:off x="5940152" y="3949893"/>
            <a:ext cx="2952328" cy="2431435"/>
          </a:xfrm>
          <a:prstGeom prst="rect">
            <a:avLst/>
          </a:prstGeom>
        </p:spPr>
        <p:txBody>
          <a:bodyPr wrap="square">
            <a:spAutoFit/>
          </a:bodyPr>
          <a:lstStyle/>
          <a:p>
            <a:pPr lvl="0" algn="l" eaLnBrk="0" hangingPunct="0">
              <a:spcBef>
                <a:spcPts val="600"/>
              </a:spcBef>
              <a:spcAft>
                <a:spcPts val="600"/>
              </a:spcAft>
            </a:pPr>
            <a:r>
              <a:rPr lang="en-US" sz="1400" dirty="0" smtClean="0">
                <a:solidFill>
                  <a:srgbClr val="1F497D"/>
                </a:solidFill>
                <a:latin typeface="Arial" pitchFamily="34" charset="0"/>
                <a:ea typeface="Calibri" pitchFamily="34" charset="0"/>
              </a:rPr>
              <a:t>The rankings in the chart are from the Fortune Global 500 and do not include non-corporate public employers.</a:t>
            </a:r>
          </a:p>
          <a:p>
            <a:pPr lvl="0" algn="l" eaLnBrk="0" hangingPunct="0">
              <a:spcBef>
                <a:spcPts val="600"/>
              </a:spcBef>
              <a:spcAft>
                <a:spcPts val="600"/>
              </a:spcAft>
            </a:pPr>
            <a:r>
              <a:rPr lang="en-US" sz="1400" dirty="0" smtClean="0">
                <a:solidFill>
                  <a:srgbClr val="1F497D"/>
                </a:solidFill>
                <a:latin typeface="Arial" pitchFamily="34" charset="0"/>
                <a:ea typeface="Calibri" pitchFamily="34" charset="0"/>
              </a:rPr>
              <a:t>This is the list of top 10 corporate employers in the world as published on 9 July 2012. It is based on the companies' fiscal year ended on or before 31 March 2012. </a:t>
            </a:r>
            <a:r>
              <a:rPr lang="en-US" sz="1600" baseline="30000" dirty="0" smtClean="0">
                <a:latin typeface="Arial" pitchFamily="34" charset="0"/>
              </a:rPr>
              <a:t> </a:t>
            </a:r>
            <a:endParaRPr lang="en-US" sz="1600" dirty="0"/>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179514" y="1556792"/>
            <a:ext cx="2879600" cy="2879600"/>
          </a:xfrm>
          <a:prstGeom prst="rect">
            <a:avLst/>
          </a:prstGeom>
          <a:noFill/>
          <a:ln w="9525">
            <a:noFill/>
            <a:miter lim="800000"/>
            <a:headEnd/>
            <a:tailEnd/>
          </a:ln>
        </p:spPr>
      </p:pic>
      <p:sp>
        <p:nvSpPr>
          <p:cNvPr id="9" name="Title 1"/>
          <p:cNvSpPr txBox="1">
            <a:spLocks/>
          </p:cNvSpPr>
          <p:nvPr/>
        </p:nvSpPr>
        <p:spPr>
          <a:xfrm>
            <a:off x="611560" y="116632"/>
            <a:ext cx="1728192"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Work</a:t>
            </a:r>
            <a:endParaRPr lang="en-GB" sz="3200" kern="0" dirty="0">
              <a:solidFill>
                <a:schemeClr val="tx2"/>
              </a:solidFill>
              <a:latin typeface="+mj-lt"/>
              <a:ea typeface="+mj-ea"/>
              <a:cs typeface="+mj-cs"/>
            </a:endParaRPr>
          </a:p>
        </p:txBody>
      </p:sp>
      <p:graphicFrame>
        <p:nvGraphicFramePr>
          <p:cNvPr id="12" name="Table 11"/>
          <p:cNvGraphicFramePr>
            <a:graphicFrameLocks noGrp="1"/>
          </p:cNvGraphicFramePr>
          <p:nvPr/>
        </p:nvGraphicFramePr>
        <p:xfrm>
          <a:off x="3146036" y="1397000"/>
          <a:ext cx="5746444" cy="5056336"/>
        </p:xfrm>
        <a:graphic>
          <a:graphicData uri="http://schemas.openxmlformats.org/drawingml/2006/table">
            <a:tbl>
              <a:tblPr/>
              <a:tblGrid>
                <a:gridCol w="777892"/>
                <a:gridCol w="2376264"/>
                <a:gridCol w="1151733"/>
                <a:gridCol w="1440555"/>
              </a:tblGrid>
              <a:tr h="538354">
                <a:tc>
                  <a:txBody>
                    <a:bodyPr/>
                    <a:lstStyle/>
                    <a:p>
                      <a:r>
                        <a:rPr lang="en-GB" sz="1200" b="1" dirty="0">
                          <a:solidFill>
                            <a:schemeClr val="bg1"/>
                          </a:solidFill>
                        </a:rPr>
                        <a:t>Rank</a:t>
                      </a:r>
                    </a:p>
                  </a:txBody>
                  <a:tcPr marL="42779" marR="42779" marT="21389" marB="21389" anchor="ctr">
                    <a:lnL>
                      <a:noFill/>
                    </a:lnL>
                    <a:lnR>
                      <a:noFill/>
                    </a:lnR>
                    <a:lnT>
                      <a:noFill/>
                    </a:lnT>
                    <a:lnB>
                      <a:noFill/>
                    </a:lnB>
                    <a:solidFill>
                      <a:srgbClr val="0070C0"/>
                    </a:solidFill>
                  </a:tcPr>
                </a:tc>
                <a:tc>
                  <a:txBody>
                    <a:bodyPr/>
                    <a:lstStyle/>
                    <a:p>
                      <a:r>
                        <a:rPr lang="en-GB" sz="1200" b="1" dirty="0">
                          <a:solidFill>
                            <a:schemeClr val="bg1"/>
                          </a:solidFill>
                        </a:rPr>
                        <a:t>Company</a:t>
                      </a:r>
                    </a:p>
                  </a:txBody>
                  <a:tcPr marL="42779" marR="42779" marT="21389" marB="21389" anchor="ctr">
                    <a:lnL>
                      <a:noFill/>
                    </a:lnL>
                    <a:lnR>
                      <a:noFill/>
                    </a:lnR>
                    <a:lnT>
                      <a:noFill/>
                    </a:lnT>
                    <a:lnB>
                      <a:noFill/>
                    </a:lnB>
                    <a:solidFill>
                      <a:srgbClr val="0070C0"/>
                    </a:solidFill>
                  </a:tcPr>
                </a:tc>
                <a:tc>
                  <a:txBody>
                    <a:bodyPr/>
                    <a:lstStyle/>
                    <a:p>
                      <a:pPr algn="ctr"/>
                      <a:r>
                        <a:rPr lang="en-GB" sz="1200" b="1" dirty="0">
                          <a:solidFill>
                            <a:schemeClr val="bg1"/>
                          </a:solidFill>
                        </a:rPr>
                        <a:t>Country</a:t>
                      </a:r>
                    </a:p>
                  </a:txBody>
                  <a:tcPr marL="42779" marR="42779" marT="21389" marB="21389" anchor="ctr">
                    <a:lnL>
                      <a:noFill/>
                    </a:lnL>
                    <a:lnR>
                      <a:noFill/>
                    </a:lnR>
                    <a:lnT>
                      <a:noFill/>
                    </a:lnT>
                    <a:lnB>
                      <a:noFill/>
                    </a:lnB>
                    <a:solidFill>
                      <a:srgbClr val="0070C0"/>
                    </a:solidFill>
                  </a:tcPr>
                </a:tc>
                <a:tc>
                  <a:txBody>
                    <a:bodyPr/>
                    <a:lstStyle/>
                    <a:p>
                      <a:pPr algn="ctr"/>
                      <a:r>
                        <a:rPr lang="en-GB" sz="1200" b="1" dirty="0">
                          <a:solidFill>
                            <a:schemeClr val="bg1"/>
                          </a:solidFill>
                        </a:rPr>
                        <a:t>2011 Number of Employees</a:t>
                      </a:r>
                    </a:p>
                  </a:txBody>
                  <a:tcPr marL="42779" marR="42779" marT="21389" marB="21389" anchor="ctr">
                    <a:lnL>
                      <a:noFill/>
                    </a:lnL>
                    <a:lnR>
                      <a:noFill/>
                    </a:lnR>
                    <a:lnT>
                      <a:noFill/>
                    </a:lnT>
                    <a:lnB>
                      <a:noFill/>
                    </a:lnB>
                    <a:solidFill>
                      <a:srgbClr val="0070C0"/>
                    </a:solidFill>
                  </a:tcPr>
                </a:tc>
              </a:tr>
              <a:tr h="485534">
                <a:tc>
                  <a:txBody>
                    <a:bodyPr/>
                    <a:lstStyle/>
                    <a:p>
                      <a:r>
                        <a:rPr lang="en-GB" sz="1100" b="1" dirty="0">
                          <a:solidFill>
                            <a:schemeClr val="tx1"/>
                          </a:solidFill>
                        </a:rPr>
                        <a:t>1</a:t>
                      </a:r>
                    </a:p>
                  </a:txBody>
                  <a:tcPr marL="42779" marR="42779" marT="21389" marB="21389" anchor="ctr">
                    <a:lnL>
                      <a:noFill/>
                    </a:lnL>
                    <a:lnR>
                      <a:noFill/>
                    </a:lnR>
                    <a:lnT>
                      <a:noFill/>
                    </a:lnT>
                    <a:lnB>
                      <a:noFill/>
                    </a:lnB>
                  </a:tcPr>
                </a:tc>
                <a:tc>
                  <a:txBody>
                    <a:bodyPr/>
                    <a:lstStyle/>
                    <a:p>
                      <a:r>
                        <a:rPr lang="en-GB" sz="1100" b="1" dirty="0" err="1">
                          <a:solidFill>
                            <a:schemeClr val="tx1"/>
                          </a:solidFill>
                        </a:rPr>
                        <a:t>Walmart</a:t>
                      </a:r>
                      <a:endParaRPr lang="en-GB" sz="1100" b="1" dirty="0">
                        <a:solidFill>
                          <a:schemeClr val="tx1"/>
                        </a:solidFill>
                      </a:endParaRPr>
                    </a:p>
                  </a:txBody>
                  <a:tcPr marL="42779" marR="42779" marT="21389" marB="21389" anchor="ctr">
                    <a:lnL>
                      <a:noFill/>
                    </a:lnL>
                    <a:lnR>
                      <a:noFill/>
                    </a:lnR>
                    <a:lnT>
                      <a:noFill/>
                    </a:lnT>
                    <a:lnB>
                      <a:noFill/>
                    </a:lnB>
                  </a:tcPr>
                </a:tc>
                <a:tc>
                  <a:txBody>
                    <a:bodyPr/>
                    <a:lstStyle/>
                    <a:p>
                      <a:pPr algn="ctr"/>
                      <a:r>
                        <a:rPr lang="en-GB" sz="1100" b="1" dirty="0">
                          <a:solidFill>
                            <a:schemeClr val="tx1"/>
                          </a:solidFill>
                        </a:rPr>
                        <a:t> United States</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2,200,000</a:t>
                      </a:r>
                    </a:p>
                  </a:txBody>
                  <a:tcPr marL="42779" marR="42779" marT="21389" marB="21389" anchor="ctr">
                    <a:lnL>
                      <a:noFill/>
                    </a:lnL>
                    <a:lnR>
                      <a:noFill/>
                    </a:lnR>
                    <a:lnT>
                      <a:noFill/>
                    </a:lnT>
                    <a:lnB>
                      <a:noFill/>
                    </a:lnB>
                  </a:tcPr>
                </a:tc>
              </a:tr>
              <a:tr h="576064">
                <a:tc>
                  <a:txBody>
                    <a:bodyPr/>
                    <a:lstStyle/>
                    <a:p>
                      <a:r>
                        <a:rPr lang="en-GB" sz="1100" b="1" dirty="0">
                          <a:solidFill>
                            <a:schemeClr val="tx1"/>
                          </a:solidFill>
                        </a:rPr>
                        <a:t>2</a:t>
                      </a:r>
                    </a:p>
                  </a:txBody>
                  <a:tcPr marL="42779" marR="42779" marT="21389" marB="21389" anchor="ctr">
                    <a:lnL>
                      <a:noFill/>
                    </a:lnL>
                    <a:lnR>
                      <a:noFill/>
                    </a:lnR>
                    <a:lnT>
                      <a:noFill/>
                    </a:lnT>
                    <a:lnB>
                      <a:noFill/>
                    </a:lnB>
                  </a:tcPr>
                </a:tc>
                <a:tc>
                  <a:txBody>
                    <a:bodyPr/>
                    <a:lstStyle/>
                    <a:p>
                      <a:r>
                        <a:rPr lang="en-GB" sz="1100" b="1" dirty="0">
                          <a:solidFill>
                            <a:schemeClr val="tx1"/>
                          </a:solidFill>
                        </a:rPr>
                        <a:t>China National </a:t>
                      </a:r>
                      <a:r>
                        <a:rPr lang="en-GB" sz="1100" b="1" dirty="0" smtClean="0">
                          <a:solidFill>
                            <a:schemeClr val="tx1"/>
                          </a:solidFill>
                        </a:rPr>
                        <a:t>Petroleum</a:t>
                      </a:r>
                      <a:r>
                        <a:rPr lang="en-GB" sz="1100" b="1" baseline="0" dirty="0" smtClean="0">
                          <a:solidFill>
                            <a:schemeClr val="tx1"/>
                          </a:solidFill>
                        </a:rPr>
                        <a:t> </a:t>
                      </a:r>
                      <a:r>
                        <a:rPr lang="en-GB" sz="1100" b="1" dirty="0" smtClean="0">
                          <a:solidFill>
                            <a:schemeClr val="tx1"/>
                          </a:solidFill>
                        </a:rPr>
                        <a:t>Corporation</a:t>
                      </a:r>
                      <a:endParaRPr lang="en-GB" sz="1100" b="1" dirty="0">
                        <a:solidFill>
                          <a:schemeClr val="tx1"/>
                        </a:solidFill>
                      </a:endParaRPr>
                    </a:p>
                  </a:txBody>
                  <a:tcPr marL="42779" marR="42779" marT="21389" marB="21389" anchor="ctr">
                    <a:lnL>
                      <a:noFill/>
                    </a:lnL>
                    <a:lnR>
                      <a:noFill/>
                    </a:lnR>
                    <a:lnT>
                      <a:noFill/>
                    </a:lnT>
                    <a:lnB>
                      <a:noFill/>
                    </a:lnB>
                  </a:tcPr>
                </a:tc>
                <a:tc>
                  <a:txBody>
                    <a:bodyPr/>
                    <a:lstStyle/>
                    <a:p>
                      <a:pPr algn="ctr"/>
                      <a:r>
                        <a:rPr lang="en-GB" sz="1100" b="1" dirty="0">
                          <a:solidFill>
                            <a:schemeClr val="tx1"/>
                          </a:solidFill>
                        </a:rPr>
                        <a:t> China</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1,668,072</a:t>
                      </a:r>
                    </a:p>
                  </a:txBody>
                  <a:tcPr marL="42779" marR="42779" marT="21389" marB="21389" anchor="ctr">
                    <a:lnL>
                      <a:noFill/>
                    </a:lnL>
                    <a:lnR>
                      <a:noFill/>
                    </a:lnR>
                    <a:lnT>
                      <a:noFill/>
                    </a:lnT>
                    <a:lnB>
                      <a:noFill/>
                    </a:lnB>
                  </a:tcPr>
                </a:tc>
              </a:tr>
              <a:tr h="538354">
                <a:tc>
                  <a:txBody>
                    <a:bodyPr/>
                    <a:lstStyle/>
                    <a:p>
                      <a:r>
                        <a:rPr lang="en-GB" sz="1100" b="1">
                          <a:solidFill>
                            <a:schemeClr val="tx1"/>
                          </a:solidFill>
                        </a:rPr>
                        <a:t>3</a:t>
                      </a:r>
                    </a:p>
                  </a:txBody>
                  <a:tcPr marL="42779" marR="42779" marT="21389" marB="21389" anchor="ctr">
                    <a:lnL>
                      <a:noFill/>
                    </a:lnL>
                    <a:lnR>
                      <a:noFill/>
                    </a:lnR>
                    <a:lnT>
                      <a:noFill/>
                    </a:lnT>
                    <a:lnB>
                      <a:noFill/>
                    </a:lnB>
                  </a:tcPr>
                </a:tc>
                <a:tc>
                  <a:txBody>
                    <a:bodyPr/>
                    <a:lstStyle/>
                    <a:p>
                      <a:r>
                        <a:rPr lang="en-GB" sz="1100" b="1" dirty="0">
                          <a:solidFill>
                            <a:schemeClr val="tx1"/>
                          </a:solidFill>
                        </a:rPr>
                        <a:t>State Grid Corporation of China</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 China</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1,583,000</a:t>
                      </a:r>
                    </a:p>
                  </a:txBody>
                  <a:tcPr marL="42779" marR="42779" marT="21389" marB="21389" anchor="ctr">
                    <a:lnL>
                      <a:noFill/>
                    </a:lnL>
                    <a:lnR>
                      <a:noFill/>
                    </a:lnR>
                    <a:lnT>
                      <a:noFill/>
                    </a:lnT>
                    <a:lnB>
                      <a:noFill/>
                    </a:lnB>
                  </a:tcPr>
                </a:tc>
              </a:tr>
              <a:tr h="382640">
                <a:tc>
                  <a:txBody>
                    <a:bodyPr/>
                    <a:lstStyle/>
                    <a:p>
                      <a:r>
                        <a:rPr lang="en-GB" sz="1100" b="1">
                          <a:solidFill>
                            <a:schemeClr val="tx1"/>
                          </a:solidFill>
                        </a:rPr>
                        <a:t>4</a:t>
                      </a:r>
                    </a:p>
                  </a:txBody>
                  <a:tcPr marL="42779" marR="42779" marT="21389" marB="21389" anchor="ctr">
                    <a:lnL>
                      <a:noFill/>
                    </a:lnL>
                    <a:lnR>
                      <a:noFill/>
                    </a:lnR>
                    <a:lnT>
                      <a:noFill/>
                    </a:lnT>
                    <a:lnB>
                      <a:noFill/>
                    </a:lnB>
                  </a:tcPr>
                </a:tc>
                <a:tc>
                  <a:txBody>
                    <a:bodyPr/>
                    <a:lstStyle/>
                    <a:p>
                      <a:r>
                        <a:rPr lang="en-GB" sz="1100" b="1" dirty="0" err="1">
                          <a:solidFill>
                            <a:schemeClr val="tx1"/>
                          </a:solidFill>
                        </a:rPr>
                        <a:t>Sinopec</a:t>
                      </a:r>
                      <a:endParaRPr lang="en-GB" sz="1100" b="1" dirty="0">
                        <a:solidFill>
                          <a:schemeClr val="tx1"/>
                        </a:solidFill>
                      </a:endParaRPr>
                    </a:p>
                  </a:txBody>
                  <a:tcPr marL="42779" marR="42779" marT="21389" marB="21389" anchor="ctr">
                    <a:lnL>
                      <a:noFill/>
                    </a:lnL>
                    <a:lnR>
                      <a:noFill/>
                    </a:lnR>
                    <a:lnT>
                      <a:noFill/>
                    </a:lnT>
                    <a:lnB>
                      <a:noFill/>
                    </a:lnB>
                  </a:tcPr>
                </a:tc>
                <a:tc>
                  <a:txBody>
                    <a:bodyPr/>
                    <a:lstStyle/>
                    <a:p>
                      <a:pPr algn="ctr"/>
                      <a:r>
                        <a:rPr lang="en-GB" sz="1100" b="1" dirty="0">
                          <a:solidFill>
                            <a:schemeClr val="tx1"/>
                          </a:solidFill>
                        </a:rPr>
                        <a:t> China</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1,021,979</a:t>
                      </a:r>
                    </a:p>
                  </a:txBody>
                  <a:tcPr marL="42779" marR="42779" marT="21389" marB="21389" anchor="ctr">
                    <a:lnL>
                      <a:noFill/>
                    </a:lnL>
                    <a:lnR>
                      <a:noFill/>
                    </a:lnR>
                    <a:lnT>
                      <a:noFill/>
                    </a:lnT>
                    <a:lnB>
                      <a:noFill/>
                    </a:lnB>
                  </a:tcPr>
                </a:tc>
              </a:tr>
              <a:tr h="538354">
                <a:tc>
                  <a:txBody>
                    <a:bodyPr/>
                    <a:lstStyle/>
                    <a:p>
                      <a:r>
                        <a:rPr lang="en-GB" sz="1100" b="1">
                          <a:solidFill>
                            <a:schemeClr val="tx1"/>
                          </a:solidFill>
                        </a:rPr>
                        <a:t>5</a:t>
                      </a:r>
                    </a:p>
                  </a:txBody>
                  <a:tcPr marL="42779" marR="42779" marT="21389" marB="21389" anchor="ctr">
                    <a:lnL>
                      <a:noFill/>
                    </a:lnL>
                    <a:lnR>
                      <a:noFill/>
                    </a:lnR>
                    <a:lnT>
                      <a:noFill/>
                    </a:lnT>
                    <a:lnB>
                      <a:noFill/>
                    </a:lnB>
                  </a:tcPr>
                </a:tc>
                <a:tc>
                  <a:txBody>
                    <a:bodyPr/>
                    <a:lstStyle/>
                    <a:p>
                      <a:r>
                        <a:rPr lang="en-GB" sz="1100" b="1" dirty="0">
                          <a:solidFill>
                            <a:schemeClr val="tx1"/>
                          </a:solidFill>
                        </a:rPr>
                        <a:t>Hon </a:t>
                      </a:r>
                      <a:r>
                        <a:rPr lang="en-GB" sz="1100" b="1" dirty="0" err="1">
                          <a:solidFill>
                            <a:schemeClr val="tx1"/>
                          </a:solidFill>
                        </a:rPr>
                        <a:t>Hai</a:t>
                      </a:r>
                      <a:r>
                        <a:rPr lang="en-GB" sz="1100" b="1" dirty="0">
                          <a:solidFill>
                            <a:schemeClr val="tx1"/>
                          </a:solidFill>
                        </a:rPr>
                        <a:t> Precision Industry</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 Taiwan</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961,000</a:t>
                      </a:r>
                    </a:p>
                  </a:txBody>
                  <a:tcPr marL="42779" marR="42779" marT="21389" marB="21389" anchor="ctr">
                    <a:lnL>
                      <a:noFill/>
                    </a:lnL>
                    <a:lnR>
                      <a:noFill/>
                    </a:lnR>
                    <a:lnT>
                      <a:noFill/>
                    </a:lnT>
                    <a:lnB>
                      <a:noFill/>
                    </a:lnB>
                  </a:tcPr>
                </a:tc>
              </a:tr>
              <a:tr h="376848">
                <a:tc>
                  <a:txBody>
                    <a:bodyPr/>
                    <a:lstStyle/>
                    <a:p>
                      <a:r>
                        <a:rPr lang="en-GB" sz="1100" b="1">
                          <a:solidFill>
                            <a:schemeClr val="tx1"/>
                          </a:solidFill>
                        </a:rPr>
                        <a:t>6</a:t>
                      </a:r>
                    </a:p>
                  </a:txBody>
                  <a:tcPr marL="42779" marR="42779" marT="21389" marB="21389" anchor="ctr">
                    <a:lnL>
                      <a:noFill/>
                    </a:lnL>
                    <a:lnR>
                      <a:noFill/>
                    </a:lnR>
                    <a:lnT>
                      <a:noFill/>
                    </a:lnT>
                    <a:lnB>
                      <a:noFill/>
                    </a:lnB>
                  </a:tcPr>
                </a:tc>
                <a:tc>
                  <a:txBody>
                    <a:bodyPr/>
                    <a:lstStyle/>
                    <a:p>
                      <a:r>
                        <a:rPr lang="en-GB" sz="1100" b="1" dirty="0">
                          <a:solidFill>
                            <a:schemeClr val="tx1"/>
                          </a:solidFill>
                        </a:rPr>
                        <a:t>China </a:t>
                      </a:r>
                      <a:r>
                        <a:rPr lang="en-GB" sz="1100" b="1" dirty="0" smtClean="0">
                          <a:solidFill>
                            <a:schemeClr val="tx1"/>
                          </a:solidFill>
                        </a:rPr>
                        <a:t>Post</a:t>
                      </a:r>
                      <a:r>
                        <a:rPr lang="en-GB" sz="1100" b="1" baseline="0" dirty="0" smtClean="0">
                          <a:solidFill>
                            <a:schemeClr val="tx1"/>
                          </a:solidFill>
                        </a:rPr>
                        <a:t> </a:t>
                      </a:r>
                      <a:r>
                        <a:rPr lang="en-GB" sz="1100" b="1" dirty="0" smtClean="0">
                          <a:solidFill>
                            <a:schemeClr val="tx1"/>
                          </a:solidFill>
                        </a:rPr>
                        <a:t>Group</a:t>
                      </a:r>
                      <a:endParaRPr lang="en-GB" sz="1100" b="1" dirty="0">
                        <a:solidFill>
                          <a:schemeClr val="tx1"/>
                        </a:solidFill>
                      </a:endParaRPr>
                    </a:p>
                  </a:txBody>
                  <a:tcPr marL="42779" marR="42779" marT="21389" marB="21389" anchor="ctr">
                    <a:lnL>
                      <a:noFill/>
                    </a:lnL>
                    <a:lnR>
                      <a:noFill/>
                    </a:lnR>
                    <a:lnT>
                      <a:noFill/>
                    </a:lnT>
                    <a:lnB>
                      <a:noFill/>
                    </a:lnB>
                  </a:tcPr>
                </a:tc>
                <a:tc>
                  <a:txBody>
                    <a:bodyPr/>
                    <a:lstStyle/>
                    <a:p>
                      <a:pPr algn="ctr"/>
                      <a:r>
                        <a:rPr lang="en-GB" sz="1100" b="1" dirty="0">
                          <a:solidFill>
                            <a:schemeClr val="tx1"/>
                          </a:solidFill>
                        </a:rPr>
                        <a:t> China</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889,307</a:t>
                      </a:r>
                    </a:p>
                  </a:txBody>
                  <a:tcPr marL="42779" marR="42779" marT="21389" marB="21389" anchor="ctr">
                    <a:lnL>
                      <a:noFill/>
                    </a:lnL>
                    <a:lnR>
                      <a:noFill/>
                    </a:lnR>
                    <a:lnT>
                      <a:noFill/>
                    </a:lnT>
                    <a:lnB>
                      <a:noFill/>
                    </a:lnB>
                  </a:tcPr>
                </a:tc>
              </a:tr>
              <a:tr h="396052">
                <a:tc>
                  <a:txBody>
                    <a:bodyPr/>
                    <a:lstStyle/>
                    <a:p>
                      <a:r>
                        <a:rPr lang="en-GB" sz="1100" b="1">
                          <a:solidFill>
                            <a:schemeClr val="tx1"/>
                          </a:solidFill>
                        </a:rPr>
                        <a:t>7</a:t>
                      </a:r>
                    </a:p>
                  </a:txBody>
                  <a:tcPr marL="42779" marR="42779" marT="21389" marB="21389" anchor="ctr">
                    <a:lnL>
                      <a:noFill/>
                    </a:lnL>
                    <a:lnR>
                      <a:noFill/>
                    </a:lnR>
                    <a:lnT>
                      <a:noFill/>
                    </a:lnT>
                    <a:lnB>
                      <a:noFill/>
                    </a:lnB>
                  </a:tcPr>
                </a:tc>
                <a:tc>
                  <a:txBody>
                    <a:bodyPr/>
                    <a:lstStyle/>
                    <a:p>
                      <a:r>
                        <a:rPr lang="en-GB" sz="1100" b="1" dirty="0">
                          <a:solidFill>
                            <a:schemeClr val="tx1"/>
                          </a:solidFill>
                        </a:rPr>
                        <a:t>U.S. Postal Service</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 United States</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601,601</a:t>
                      </a:r>
                    </a:p>
                  </a:txBody>
                  <a:tcPr marL="42779" marR="42779" marT="21389" marB="21389" anchor="ctr">
                    <a:lnL>
                      <a:noFill/>
                    </a:lnL>
                    <a:lnR>
                      <a:noFill/>
                    </a:lnR>
                    <a:lnT>
                      <a:noFill/>
                    </a:lnT>
                    <a:lnB>
                      <a:noFill/>
                    </a:lnB>
                  </a:tcPr>
                </a:tc>
              </a:tr>
              <a:tr h="360040">
                <a:tc>
                  <a:txBody>
                    <a:bodyPr/>
                    <a:lstStyle/>
                    <a:p>
                      <a:r>
                        <a:rPr lang="en-GB" sz="1100" b="1">
                          <a:solidFill>
                            <a:schemeClr val="tx1"/>
                          </a:solidFill>
                        </a:rPr>
                        <a:t>8</a:t>
                      </a:r>
                    </a:p>
                  </a:txBody>
                  <a:tcPr marL="42779" marR="42779" marT="21389" marB="21389" anchor="ctr">
                    <a:lnL>
                      <a:noFill/>
                    </a:lnL>
                    <a:lnR>
                      <a:noFill/>
                    </a:lnR>
                    <a:lnT>
                      <a:noFill/>
                    </a:lnT>
                    <a:lnB>
                      <a:noFill/>
                    </a:lnB>
                  </a:tcPr>
                </a:tc>
                <a:tc>
                  <a:txBody>
                    <a:bodyPr/>
                    <a:lstStyle/>
                    <a:p>
                      <a:r>
                        <a:rPr lang="en-GB" sz="1100" b="1" dirty="0">
                          <a:solidFill>
                            <a:schemeClr val="tx1"/>
                          </a:solidFill>
                        </a:rPr>
                        <a:t>Volkswagen</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 Germany</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501,956</a:t>
                      </a:r>
                    </a:p>
                  </a:txBody>
                  <a:tcPr marL="42779" marR="42779" marT="21389" marB="21389" anchor="ctr">
                    <a:lnL>
                      <a:noFill/>
                    </a:lnL>
                    <a:lnR>
                      <a:noFill/>
                    </a:lnR>
                    <a:lnT>
                      <a:noFill/>
                    </a:lnT>
                    <a:lnB>
                      <a:noFill/>
                    </a:lnB>
                  </a:tcPr>
                </a:tc>
              </a:tr>
              <a:tr h="429834">
                <a:tc>
                  <a:txBody>
                    <a:bodyPr/>
                    <a:lstStyle/>
                    <a:p>
                      <a:r>
                        <a:rPr lang="en-GB" sz="1100" b="1" dirty="0">
                          <a:solidFill>
                            <a:schemeClr val="tx1"/>
                          </a:solidFill>
                        </a:rPr>
                        <a:t>9</a:t>
                      </a:r>
                    </a:p>
                  </a:txBody>
                  <a:tcPr marL="42779" marR="42779" marT="21389" marB="21389" anchor="ctr">
                    <a:lnL>
                      <a:noFill/>
                    </a:lnL>
                    <a:lnR>
                      <a:noFill/>
                    </a:lnR>
                    <a:lnT>
                      <a:noFill/>
                    </a:lnT>
                    <a:lnB>
                      <a:noFill/>
                    </a:lnB>
                  </a:tcPr>
                </a:tc>
                <a:tc>
                  <a:txBody>
                    <a:bodyPr/>
                    <a:lstStyle/>
                    <a:p>
                      <a:r>
                        <a:rPr lang="en-GB" sz="1100" b="1" dirty="0">
                          <a:solidFill>
                            <a:schemeClr val="tx1"/>
                          </a:solidFill>
                        </a:rPr>
                        <a:t>China Telecommunications</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 China</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491,447</a:t>
                      </a:r>
                    </a:p>
                  </a:txBody>
                  <a:tcPr marL="42779" marR="42779" marT="21389" marB="21389" anchor="ctr">
                    <a:lnL>
                      <a:noFill/>
                    </a:lnL>
                    <a:lnR>
                      <a:noFill/>
                    </a:lnR>
                    <a:lnT>
                      <a:noFill/>
                    </a:lnT>
                    <a:lnB>
                      <a:noFill/>
                    </a:lnB>
                  </a:tcPr>
                </a:tc>
              </a:tr>
              <a:tr h="434262">
                <a:tc>
                  <a:txBody>
                    <a:bodyPr/>
                    <a:lstStyle/>
                    <a:p>
                      <a:r>
                        <a:rPr lang="en-GB" sz="1100" b="1" dirty="0">
                          <a:solidFill>
                            <a:schemeClr val="tx1"/>
                          </a:solidFill>
                        </a:rPr>
                        <a:t>10</a:t>
                      </a:r>
                    </a:p>
                  </a:txBody>
                  <a:tcPr marL="42779" marR="42779" marT="21389" marB="21389" anchor="ctr">
                    <a:lnL>
                      <a:noFill/>
                    </a:lnL>
                    <a:lnR>
                      <a:noFill/>
                    </a:lnR>
                    <a:lnT>
                      <a:noFill/>
                    </a:lnT>
                    <a:lnB>
                      <a:noFill/>
                    </a:lnB>
                  </a:tcPr>
                </a:tc>
                <a:tc>
                  <a:txBody>
                    <a:bodyPr/>
                    <a:lstStyle/>
                    <a:p>
                      <a:r>
                        <a:rPr lang="en-GB" sz="1100" b="1" dirty="0">
                          <a:solidFill>
                            <a:schemeClr val="tx1"/>
                          </a:solidFill>
                        </a:rPr>
                        <a:t>Aviation Industry Corp. of China</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 China</a:t>
                      </a:r>
                    </a:p>
                  </a:txBody>
                  <a:tcPr marL="42779" marR="42779" marT="21389" marB="21389" anchor="ctr">
                    <a:lnL>
                      <a:noFill/>
                    </a:lnL>
                    <a:lnR>
                      <a:noFill/>
                    </a:lnR>
                    <a:lnT>
                      <a:noFill/>
                    </a:lnT>
                    <a:lnB>
                      <a:noFill/>
                    </a:lnB>
                  </a:tcPr>
                </a:tc>
                <a:tc>
                  <a:txBody>
                    <a:bodyPr/>
                    <a:lstStyle/>
                    <a:p>
                      <a:pPr algn="ctr"/>
                      <a:r>
                        <a:rPr lang="en-GB" sz="1100" b="1" dirty="0">
                          <a:solidFill>
                            <a:schemeClr val="tx1"/>
                          </a:solidFill>
                        </a:rPr>
                        <a:t>480,147</a:t>
                      </a:r>
                    </a:p>
                  </a:txBody>
                  <a:tcPr marL="42779" marR="42779" marT="21389" marB="21389" anchor="ctr">
                    <a:lnL>
                      <a:noFill/>
                    </a:lnL>
                    <a:lnR>
                      <a:noFill/>
                    </a:lnR>
                    <a:lnT>
                      <a:noFill/>
                    </a:lnT>
                    <a:lnB>
                      <a:noFill/>
                    </a:lnB>
                  </a:tcPr>
                </a:tc>
              </a:tr>
            </a:tbl>
          </a:graphicData>
        </a:graphic>
      </p:graphicFrame>
      <p:sp>
        <p:nvSpPr>
          <p:cNvPr id="26625" name="Rectangle 1"/>
          <p:cNvSpPr>
            <a:spLocks noChangeArrowheads="1"/>
          </p:cNvSpPr>
          <p:nvPr/>
        </p:nvSpPr>
        <p:spPr bwMode="auto">
          <a:xfrm>
            <a:off x="467544" y="924111"/>
            <a:ext cx="8424936"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2012 Fortune Ranking of World’s Largest Non-government</a:t>
            </a:r>
            <a:r>
              <a:rPr kumimoji="0" lang="en-US" sz="1800" b="1" i="0" u="none" strike="noStrike" cap="none" normalizeH="0" dirty="0" smtClean="0">
                <a:ln>
                  <a:noFill/>
                </a:ln>
                <a:solidFill>
                  <a:schemeClr val="tx1"/>
                </a:solidFill>
                <a:effectLst/>
                <a:latin typeface="Arial" pitchFamily="34" charset="0"/>
              </a:rPr>
              <a:t> Employers</a:t>
            </a:r>
            <a:endParaRPr kumimoji="0" lang="en-US" sz="1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a:ln>
                  <a:noFill/>
                </a:ln>
                <a:solidFill>
                  <a:schemeClr val="tx1"/>
                </a:solidFill>
                <a:effectLst/>
                <a:latin typeface="Arial" pitchFamily="34" charset="0"/>
              </a:rPr>
              <a:t>                                                     </a:t>
            </a:r>
            <a:r>
              <a:rPr kumimoji="0" lang="en-US" sz="1000" b="0" i="0" u="none" strike="noStrike" cap="none" normalizeH="0" baseline="30000" dirty="0" smtClean="0">
                <a:ln>
                  <a:noFill/>
                </a:ln>
                <a:solidFill>
                  <a:schemeClr val="tx1"/>
                </a:solidFill>
                <a:effectLst/>
                <a:latin typeface="Arial" pitchFamily="34" charset="0"/>
              </a:rPr>
              <a:t> </a:t>
            </a:r>
            <a:r>
              <a:rPr kumimoji="0" lang="en-US" sz="1100" b="0" i="0" u="none" strike="noStrike" cap="none" normalizeH="0" baseline="30000" dirty="0" smtClean="0">
                <a:ln>
                  <a:noFill/>
                </a:ln>
                <a:solidFill>
                  <a:schemeClr val="tx1"/>
                </a:solidFill>
                <a:effectLst/>
                <a:latin typeface="Arial" pitchFamily="34" charset="0"/>
              </a:rPr>
              <a:t>          </a:t>
            </a:r>
            <a:r>
              <a:rPr kumimoji="0" lang="en-US" sz="1050" b="0" i="0" u="none" strike="noStrike" cap="none" normalizeH="0" baseline="30000" dirty="0" smtClean="0">
                <a:ln>
                  <a:noFill/>
                </a:ln>
                <a:solidFill>
                  <a:schemeClr val="tx1"/>
                </a:solidFill>
                <a:effectLst/>
                <a:latin typeface="Arial" pitchFamily="34" charset="0"/>
              </a:rPr>
              <a:t> </a:t>
            </a:r>
            <a:r>
              <a:rPr kumimoji="0" lang="en-US" sz="1100" b="0" i="0" u="none" strike="noStrike" cap="none" normalizeH="0" baseline="30000" dirty="0" smtClean="0">
                <a:ln>
                  <a:noFill/>
                </a:ln>
                <a:solidFill>
                  <a:schemeClr val="tx1"/>
                </a:solidFill>
                <a:effectLst/>
                <a:latin typeface="Arial" pitchFamily="34" charset="0"/>
              </a:rPr>
              <a:t>                               </a:t>
            </a:r>
            <a:endParaRPr kumimoji="0" lang="en-US" b="0" i="0" u="none" strike="noStrike" cap="none" normalizeH="0" baseline="0" dirty="0" smtClean="0">
              <a:ln>
                <a:noFill/>
              </a:ln>
              <a:solidFill>
                <a:schemeClr val="tx1"/>
              </a:solidFill>
              <a:effectLst/>
              <a:latin typeface="Arial" pitchFamily="34" charset="0"/>
            </a:endParaRPr>
          </a:p>
        </p:txBody>
      </p:sp>
      <p:pic>
        <p:nvPicPr>
          <p:cNvPr id="26630" name="Picture 6" descr="http://upload.wikimedia.org/wikipedia/commons/thumb/7/72/Flag_of_the_Republic_of_China.svg/23px-Flag_of_the_Republic_of_China.svg.png"/>
          <p:cNvPicPr>
            <a:picLocks noChangeAspect="1" noChangeArrowheads="1"/>
          </p:cNvPicPr>
          <p:nvPr/>
        </p:nvPicPr>
        <p:blipFill>
          <a:blip r:embed="rId3" cstate="print"/>
          <a:srcRect/>
          <a:stretch>
            <a:fillRect/>
          </a:stretch>
        </p:blipFill>
        <p:spPr bwMode="auto">
          <a:xfrm>
            <a:off x="3347864" y="4077072"/>
            <a:ext cx="329487" cy="214883"/>
          </a:xfrm>
          <a:prstGeom prst="rect">
            <a:avLst/>
          </a:prstGeom>
          <a:noFill/>
        </p:spPr>
      </p:pic>
      <p:pic>
        <p:nvPicPr>
          <p:cNvPr id="26632" name="Picture 8" descr="http://upload.wikimedia.org/wikipedia/en/thumb/a/a4/Flag_of_the_United_States.svg/23px-Flag_of_the_United_States.svg.png"/>
          <p:cNvPicPr>
            <a:picLocks noChangeAspect="1" noChangeArrowheads="1"/>
          </p:cNvPicPr>
          <p:nvPr/>
        </p:nvPicPr>
        <p:blipFill>
          <a:blip r:embed="rId4" cstate="print"/>
          <a:srcRect/>
          <a:stretch>
            <a:fillRect/>
          </a:stretch>
        </p:blipFill>
        <p:spPr bwMode="auto">
          <a:xfrm>
            <a:off x="3350814" y="2090564"/>
            <a:ext cx="357090" cy="186308"/>
          </a:xfrm>
          <a:prstGeom prst="rect">
            <a:avLst/>
          </a:prstGeom>
          <a:noFill/>
        </p:spPr>
      </p:pic>
      <p:pic>
        <p:nvPicPr>
          <p:cNvPr id="26633" name="Picture 9" descr="http://upload.wikimedia.org/wikipedia/en/thumb/b/ba/Flag_of_Germany.svg/23px-Flag_of_Germany.svg.png"/>
          <p:cNvPicPr>
            <a:picLocks noChangeAspect="1" noChangeArrowheads="1"/>
          </p:cNvPicPr>
          <p:nvPr/>
        </p:nvPicPr>
        <p:blipFill>
          <a:blip r:embed="rId5" cstate="print"/>
          <a:srcRect/>
          <a:stretch>
            <a:fillRect/>
          </a:stretch>
        </p:blipFill>
        <p:spPr bwMode="auto">
          <a:xfrm>
            <a:off x="3347864" y="5301208"/>
            <a:ext cx="354897" cy="216024"/>
          </a:xfrm>
          <a:prstGeom prst="rect">
            <a:avLst/>
          </a:prstGeom>
          <a:noFill/>
        </p:spPr>
      </p:pic>
      <p:pic>
        <p:nvPicPr>
          <p:cNvPr id="26635" name="Picture 11" descr="http://upload.wikimedia.org/wikipedia/commons/thumb/f/fa/Flag_of_the_People%27s_Republic_of_China.svg/23px-Flag_of_the_People%27s_Republic_of_China.svg.png"/>
          <p:cNvPicPr>
            <a:picLocks noChangeAspect="1" noChangeArrowheads="1"/>
          </p:cNvPicPr>
          <p:nvPr/>
        </p:nvPicPr>
        <p:blipFill>
          <a:blip r:embed="rId6" cstate="print"/>
          <a:srcRect/>
          <a:stretch>
            <a:fillRect/>
          </a:stretch>
        </p:blipFill>
        <p:spPr bwMode="auto">
          <a:xfrm>
            <a:off x="3350814" y="3140968"/>
            <a:ext cx="329487" cy="214883"/>
          </a:xfrm>
          <a:prstGeom prst="rect">
            <a:avLst/>
          </a:prstGeom>
          <a:noFill/>
        </p:spPr>
      </p:pic>
      <p:pic>
        <p:nvPicPr>
          <p:cNvPr id="21" name="Picture 11" descr="http://upload.wikimedia.org/wikipedia/commons/thumb/f/fa/Flag_of_the_People%27s_Republic_of_China.svg/23px-Flag_of_the_People%27s_Republic_of_China.svg.png"/>
          <p:cNvPicPr>
            <a:picLocks noChangeAspect="1" noChangeArrowheads="1"/>
          </p:cNvPicPr>
          <p:nvPr/>
        </p:nvPicPr>
        <p:blipFill>
          <a:blip r:embed="rId6" cstate="print"/>
          <a:srcRect/>
          <a:stretch>
            <a:fillRect/>
          </a:stretch>
        </p:blipFill>
        <p:spPr bwMode="auto">
          <a:xfrm>
            <a:off x="3350814" y="2564904"/>
            <a:ext cx="329487" cy="214883"/>
          </a:xfrm>
          <a:prstGeom prst="rect">
            <a:avLst/>
          </a:prstGeom>
          <a:noFill/>
        </p:spPr>
      </p:pic>
      <p:pic>
        <p:nvPicPr>
          <p:cNvPr id="22" name="Picture 11" descr="http://upload.wikimedia.org/wikipedia/commons/thumb/f/fa/Flag_of_the_People%27s_Republic_of_China.svg/23px-Flag_of_the_People%27s_Republic_of_China.svg.png"/>
          <p:cNvPicPr>
            <a:picLocks noChangeAspect="1" noChangeArrowheads="1"/>
          </p:cNvPicPr>
          <p:nvPr/>
        </p:nvPicPr>
        <p:blipFill>
          <a:blip r:embed="rId6" cstate="print"/>
          <a:srcRect/>
          <a:stretch>
            <a:fillRect/>
          </a:stretch>
        </p:blipFill>
        <p:spPr bwMode="auto">
          <a:xfrm>
            <a:off x="3350814" y="3645024"/>
            <a:ext cx="329487" cy="214883"/>
          </a:xfrm>
          <a:prstGeom prst="rect">
            <a:avLst/>
          </a:prstGeom>
          <a:noFill/>
        </p:spPr>
      </p:pic>
      <p:pic>
        <p:nvPicPr>
          <p:cNvPr id="24" name="Picture 11" descr="http://upload.wikimedia.org/wikipedia/commons/thumb/f/fa/Flag_of_the_People%27s_Republic_of_China.svg/23px-Flag_of_the_People%27s_Republic_of_China.svg.png"/>
          <p:cNvPicPr>
            <a:picLocks noChangeAspect="1" noChangeArrowheads="1"/>
          </p:cNvPicPr>
          <p:nvPr/>
        </p:nvPicPr>
        <p:blipFill>
          <a:blip r:embed="rId6" cstate="print"/>
          <a:srcRect/>
          <a:stretch>
            <a:fillRect/>
          </a:stretch>
        </p:blipFill>
        <p:spPr bwMode="auto">
          <a:xfrm>
            <a:off x="3378417" y="6093296"/>
            <a:ext cx="329487" cy="214883"/>
          </a:xfrm>
          <a:prstGeom prst="rect">
            <a:avLst/>
          </a:prstGeom>
          <a:noFill/>
        </p:spPr>
      </p:pic>
      <p:pic>
        <p:nvPicPr>
          <p:cNvPr id="25" name="Picture 11" descr="http://upload.wikimedia.org/wikipedia/commons/thumb/f/fa/Flag_of_the_People%27s_Republic_of_China.svg/23px-Flag_of_the_People%27s_Republic_of_China.svg.png"/>
          <p:cNvPicPr>
            <a:picLocks noChangeAspect="1" noChangeArrowheads="1"/>
          </p:cNvPicPr>
          <p:nvPr/>
        </p:nvPicPr>
        <p:blipFill>
          <a:blip r:embed="rId6" cstate="print"/>
          <a:srcRect/>
          <a:stretch>
            <a:fillRect/>
          </a:stretch>
        </p:blipFill>
        <p:spPr bwMode="auto">
          <a:xfrm>
            <a:off x="3378417" y="5661248"/>
            <a:ext cx="329487" cy="214883"/>
          </a:xfrm>
          <a:prstGeom prst="rect">
            <a:avLst/>
          </a:prstGeom>
          <a:noFill/>
        </p:spPr>
      </p:pic>
      <p:pic>
        <p:nvPicPr>
          <p:cNvPr id="26" name="Picture 11" descr="http://upload.wikimedia.org/wikipedia/commons/thumb/f/fa/Flag_of_the_People%27s_Republic_of_China.svg/23px-Flag_of_the_People%27s_Republic_of_China.svg.png"/>
          <p:cNvPicPr>
            <a:picLocks noChangeAspect="1" noChangeArrowheads="1"/>
          </p:cNvPicPr>
          <p:nvPr/>
        </p:nvPicPr>
        <p:blipFill>
          <a:blip r:embed="rId6" cstate="print"/>
          <a:srcRect/>
          <a:stretch>
            <a:fillRect/>
          </a:stretch>
        </p:blipFill>
        <p:spPr bwMode="auto">
          <a:xfrm>
            <a:off x="3350814" y="4509120"/>
            <a:ext cx="329487" cy="214883"/>
          </a:xfrm>
          <a:prstGeom prst="rect">
            <a:avLst/>
          </a:prstGeom>
          <a:noFill/>
        </p:spPr>
      </p:pic>
      <p:pic>
        <p:nvPicPr>
          <p:cNvPr id="33" name="Picture 8" descr="http://upload.wikimedia.org/wikipedia/en/thumb/a/a4/Flag_of_the_United_States.svg/23px-Flag_of_the_United_States.svg.png"/>
          <p:cNvPicPr>
            <a:picLocks noChangeAspect="1" noChangeArrowheads="1"/>
          </p:cNvPicPr>
          <p:nvPr/>
        </p:nvPicPr>
        <p:blipFill>
          <a:blip r:embed="rId4" cstate="print"/>
          <a:srcRect/>
          <a:stretch>
            <a:fillRect/>
          </a:stretch>
        </p:blipFill>
        <p:spPr bwMode="auto">
          <a:xfrm>
            <a:off x="3347864" y="4941168"/>
            <a:ext cx="357090" cy="186308"/>
          </a:xfrm>
          <a:prstGeom prst="rect">
            <a:avLst/>
          </a:prstGeom>
          <a:noFill/>
        </p:spPr>
      </p:pic>
      <p:graphicFrame>
        <p:nvGraphicFramePr>
          <p:cNvPr id="34" name="Table 33"/>
          <p:cNvGraphicFramePr>
            <a:graphicFrameLocks noGrp="1"/>
          </p:cNvGraphicFramePr>
          <p:nvPr/>
        </p:nvGraphicFramePr>
        <p:xfrm>
          <a:off x="3131840" y="188640"/>
          <a:ext cx="5760640" cy="609600"/>
        </p:xfrm>
        <a:graphic>
          <a:graphicData uri="http://schemas.openxmlformats.org/drawingml/2006/table">
            <a:tbl>
              <a:tblPr/>
              <a:tblGrid>
                <a:gridCol w="3960440"/>
                <a:gridCol w="1800200"/>
              </a:tblGrid>
              <a:tr h="0">
                <a:tc>
                  <a:txBody>
                    <a:bodyPr/>
                    <a:lstStyle/>
                    <a:p>
                      <a:r>
                        <a:rPr lang="en-GB" sz="1400" b="1" dirty="0"/>
                        <a:t>United States Department of </a:t>
                      </a:r>
                      <a:r>
                        <a:rPr lang="en-GB" sz="1400" b="1" dirty="0" err="1"/>
                        <a:t>Defense</a:t>
                      </a:r>
                      <a:endParaRPr lang="en-GB" sz="1400" b="1" dirty="0"/>
                    </a:p>
                  </a:txBody>
                  <a:tcPr anchor="ctr">
                    <a:lnL>
                      <a:noFill/>
                    </a:lnL>
                    <a:lnR>
                      <a:noFill/>
                    </a:lnR>
                    <a:lnT>
                      <a:noFill/>
                    </a:lnT>
                    <a:lnB>
                      <a:noFill/>
                    </a:lnB>
                  </a:tcPr>
                </a:tc>
                <a:tc>
                  <a:txBody>
                    <a:bodyPr/>
                    <a:lstStyle/>
                    <a:p>
                      <a:r>
                        <a:rPr lang="en-GB" sz="1400" b="1" dirty="0"/>
                        <a:t>3.2 </a:t>
                      </a:r>
                      <a:r>
                        <a:rPr lang="en-GB" sz="1400" b="1" dirty="0" smtClean="0"/>
                        <a:t>million (2010)</a:t>
                      </a:r>
                      <a:endParaRPr lang="en-GB" sz="1400" b="1" dirty="0"/>
                    </a:p>
                  </a:txBody>
                  <a:tcPr anchor="ctr">
                    <a:lnL>
                      <a:noFill/>
                    </a:lnL>
                    <a:lnR>
                      <a:noFill/>
                    </a:lnR>
                    <a:lnT>
                      <a:noFill/>
                    </a:lnT>
                    <a:lnB>
                      <a:noFill/>
                    </a:lnB>
                  </a:tcPr>
                </a:tc>
              </a:tr>
              <a:tr h="0">
                <a:tc>
                  <a:txBody>
                    <a:bodyPr/>
                    <a:lstStyle/>
                    <a:p>
                      <a:r>
                        <a:rPr lang="en-GB" sz="1400" b="1" dirty="0"/>
                        <a:t>People's Liberation Army</a:t>
                      </a:r>
                    </a:p>
                  </a:txBody>
                  <a:tcPr anchor="ctr">
                    <a:lnL>
                      <a:noFill/>
                    </a:lnL>
                    <a:lnR>
                      <a:noFill/>
                    </a:lnR>
                    <a:lnT>
                      <a:noFill/>
                    </a:lnT>
                    <a:lnB>
                      <a:noFill/>
                    </a:lnB>
                  </a:tcPr>
                </a:tc>
                <a:tc>
                  <a:txBody>
                    <a:bodyPr/>
                    <a:lstStyle/>
                    <a:p>
                      <a:r>
                        <a:rPr lang="en-GB" sz="1400" b="1" dirty="0"/>
                        <a:t>2.3 million (</a:t>
                      </a:r>
                      <a:r>
                        <a:rPr lang="en-GB" sz="1400" b="1" dirty="0" smtClean="0"/>
                        <a:t>2008)</a:t>
                      </a:r>
                      <a:endParaRPr lang="en-GB" sz="1400" b="1" dirty="0"/>
                    </a:p>
                  </a:txBody>
                  <a:tcPr anchor="ctr">
                    <a:lnL>
                      <a:noFill/>
                    </a:lnL>
                    <a:lnR>
                      <a:noFill/>
                    </a:lnR>
                    <a:lnT>
                      <a:noFill/>
                    </a:lnT>
                    <a:lnB>
                      <a:noFill/>
                    </a:lnB>
                  </a:tcPr>
                </a:tc>
              </a:tr>
            </a:tbl>
          </a:graphicData>
        </a:graphic>
      </p:graphicFrame>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727075"/>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Work</a:t>
            </a:r>
            <a:r>
              <a:rPr lang="sv-SE" sz="3200" kern="0" dirty="0" smtClean="0">
                <a:solidFill>
                  <a:schemeClr val="tx2"/>
                </a:solidFill>
                <a:latin typeface="+mj-lt"/>
                <a:ea typeface="+mj-ea"/>
                <a:cs typeface="+mj-cs"/>
              </a:rPr>
              <a:t> – </a:t>
            </a:r>
            <a:r>
              <a:rPr lang="sv-SE" sz="3200" kern="0" dirty="0" err="1" smtClean="0">
                <a:solidFill>
                  <a:schemeClr val="tx2"/>
                </a:solidFill>
                <a:latin typeface="+mj-lt"/>
                <a:ea typeface="+mj-ea"/>
                <a:cs typeface="+mj-cs"/>
              </a:rPr>
              <a:t>Implications</a:t>
            </a:r>
            <a:r>
              <a:rPr lang="sv-SE" sz="3200" kern="0" dirty="0" smtClean="0">
                <a:solidFill>
                  <a:schemeClr val="tx2"/>
                </a:solidFill>
                <a:latin typeface="+mj-lt"/>
                <a:ea typeface="+mj-ea"/>
                <a:cs typeface="+mj-cs"/>
              </a:rPr>
              <a:t> for </a:t>
            </a:r>
            <a:r>
              <a:rPr lang="sv-SE" sz="3200" kern="0" dirty="0" err="1" smtClean="0">
                <a:solidFill>
                  <a:schemeClr val="tx2"/>
                </a:solidFill>
                <a:latin typeface="+mj-lt"/>
                <a:ea typeface="+mj-ea"/>
                <a:cs typeface="+mj-cs"/>
              </a:rPr>
              <a:t>Fleet</a:t>
            </a:r>
            <a:r>
              <a:rPr lang="sv-SE" sz="3200" kern="0" dirty="0" smtClean="0">
                <a:solidFill>
                  <a:schemeClr val="tx2"/>
                </a:solidFill>
                <a:latin typeface="+mj-lt"/>
                <a:ea typeface="+mj-ea"/>
                <a:cs typeface="+mj-cs"/>
              </a:rPr>
              <a:t> Management</a:t>
            </a:r>
            <a:endParaRPr lang="en-GB" sz="3200" kern="0" dirty="0">
              <a:solidFill>
                <a:schemeClr val="tx2"/>
              </a:solidFill>
              <a:latin typeface="+mj-lt"/>
              <a:ea typeface="+mj-ea"/>
              <a:cs typeface="+mj-cs"/>
            </a:endParaRPr>
          </a:p>
        </p:txBody>
      </p:sp>
      <p:sp>
        <p:nvSpPr>
          <p:cNvPr id="11" name="Rectangle 10"/>
          <p:cNvSpPr/>
          <p:nvPr/>
        </p:nvSpPr>
        <p:spPr>
          <a:xfrm>
            <a:off x="539552" y="1412776"/>
            <a:ext cx="5472608" cy="5262979"/>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Service work will increasingly be done from home by solo workers or by small teams in distributed work clusters. These work clusters will be located in cities close to public transportation and at park-and-ride facilities at the edges of cities to make them accessible to the greatest number of individuals.</a:t>
            </a:r>
          </a:p>
          <a:p>
            <a:pPr algn="l">
              <a:spcBef>
                <a:spcPts val="600"/>
              </a:spcBef>
              <a:spcAft>
                <a:spcPts val="600"/>
              </a:spcAft>
            </a:pPr>
            <a:r>
              <a:rPr lang="en-GB" sz="1800" dirty="0" smtClean="0">
                <a:solidFill>
                  <a:srgbClr val="1F497D"/>
                </a:solidFill>
                <a:latin typeface="Arial" pitchFamily="34" charset="0"/>
                <a:ea typeface="Calibri" pitchFamily="34" charset="0"/>
              </a:rPr>
              <a:t>Manufacturing will be re-shored and be performed in micro factories which are highly automated and widely distributed so they are close to their destination markets—the cities, where most people will live.</a:t>
            </a:r>
          </a:p>
          <a:p>
            <a:pPr algn="l">
              <a:spcBef>
                <a:spcPts val="600"/>
              </a:spcBef>
              <a:spcAft>
                <a:spcPts val="600"/>
              </a:spcAft>
            </a:pPr>
            <a:r>
              <a:rPr lang="en-GB" sz="1800" dirty="0" smtClean="0">
                <a:solidFill>
                  <a:srgbClr val="1F497D"/>
                </a:solidFill>
                <a:latin typeface="Arial" pitchFamily="34" charset="0"/>
                <a:ea typeface="Calibri" pitchFamily="34" charset="0"/>
              </a:rPr>
              <a:t>Increased development of personal manufacturing tools operated by ‘makers’ will intensify and reduce the distance between producers and consumers.</a:t>
            </a:r>
          </a:p>
          <a:p>
            <a:pPr algn="l">
              <a:spcBef>
                <a:spcPts val="600"/>
              </a:spcBef>
              <a:spcAft>
                <a:spcPts val="600"/>
              </a:spcAft>
            </a:pPr>
            <a:r>
              <a:rPr lang="en-GB" sz="1800" dirty="0" smtClean="0">
                <a:solidFill>
                  <a:srgbClr val="1F497D"/>
                </a:solidFill>
                <a:latin typeface="Arial" pitchFamily="34" charset="0"/>
                <a:ea typeface="Calibri" pitchFamily="34" charset="0"/>
              </a:rPr>
              <a:t>Result; the goods that people use in their work will be delivered to many smaller places in smaller quantities.</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le:MakerBot Replicator 2.jpg">
            <a:hlinkClick r:id="rId2"/>
          </p:cNvPr>
          <p:cNvPicPr>
            <a:picLocks noChangeAspect="1" noChangeArrowheads="1"/>
          </p:cNvPicPr>
          <p:nvPr/>
        </p:nvPicPr>
        <p:blipFill>
          <a:blip r:embed="rId3" cstate="print"/>
          <a:srcRect/>
          <a:stretch>
            <a:fillRect/>
          </a:stretch>
        </p:blipFill>
        <p:spPr bwMode="auto">
          <a:xfrm>
            <a:off x="6084168" y="2564904"/>
            <a:ext cx="2939480" cy="1653458"/>
          </a:xfrm>
          <a:prstGeom prst="rect">
            <a:avLst/>
          </a:prstGeom>
          <a:noFill/>
        </p:spPr>
      </p:pic>
      <p:pic>
        <p:nvPicPr>
          <p:cNvPr id="10" name="Picture 4" descr="businesses,businesspeople,communications,cooperation,Earth,Fotolia,global,globes,people,Photographs,silhouettes,villages,worlds"/>
          <p:cNvPicPr>
            <a:picLocks noChangeAspect="1" noChangeArrowheads="1"/>
          </p:cNvPicPr>
          <p:nvPr/>
        </p:nvPicPr>
        <p:blipFill>
          <a:blip r:embed="rId4" cstate="print"/>
          <a:srcRect/>
          <a:stretch>
            <a:fillRect/>
          </a:stretch>
        </p:blipFill>
        <p:spPr bwMode="auto">
          <a:xfrm>
            <a:off x="2915816" y="2060848"/>
            <a:ext cx="3095625" cy="3095625"/>
          </a:xfrm>
          <a:prstGeom prst="rect">
            <a:avLst/>
          </a:prstGeom>
          <a:noFill/>
          <a:ln w="9525">
            <a:noFill/>
            <a:miter lim="800000"/>
            <a:headEnd/>
            <a:tailEnd/>
          </a:ln>
        </p:spPr>
      </p:pic>
      <p:pic>
        <p:nvPicPr>
          <p:cNvPr id="153604" name="Picture 4" descr="http://t2.gstatic.com/images?q=tbn:ANd9GcR8s3B1fMw-sASIJmOvVyz9_Q0KLHZndmNPPawPDT_jwXCG_J8I"/>
          <p:cNvPicPr>
            <a:picLocks noChangeAspect="1" noChangeArrowheads="1"/>
          </p:cNvPicPr>
          <p:nvPr/>
        </p:nvPicPr>
        <p:blipFill>
          <a:blip r:embed="rId5" cstate="print"/>
          <a:srcRect/>
          <a:stretch>
            <a:fillRect/>
          </a:stretch>
        </p:blipFill>
        <p:spPr bwMode="auto">
          <a:xfrm>
            <a:off x="251520" y="4797152"/>
            <a:ext cx="2619375" cy="1743076"/>
          </a:xfrm>
          <a:prstGeom prst="rect">
            <a:avLst/>
          </a:prstGeom>
          <a:noFill/>
        </p:spPr>
      </p:pic>
      <p:pic>
        <p:nvPicPr>
          <p:cNvPr id="153606" name="Picture 6" descr="http://1.bp.blogspot.com/-NsRQ29WyDB0/UUwuLtU4P4I/AAAAAAAAApI/7zJ9uHqa2VU/s1600/startup-team-work.jpg"/>
          <p:cNvPicPr>
            <a:picLocks noChangeAspect="1" noChangeArrowheads="1"/>
          </p:cNvPicPr>
          <p:nvPr/>
        </p:nvPicPr>
        <p:blipFill>
          <a:blip r:embed="rId6" cstate="print"/>
          <a:srcRect/>
          <a:stretch>
            <a:fillRect/>
          </a:stretch>
        </p:blipFill>
        <p:spPr bwMode="auto">
          <a:xfrm>
            <a:off x="2915816" y="4869160"/>
            <a:ext cx="2376264" cy="1782198"/>
          </a:xfrm>
          <a:prstGeom prst="rect">
            <a:avLst/>
          </a:prstGeom>
          <a:noFill/>
        </p:spPr>
      </p:pic>
      <p:pic>
        <p:nvPicPr>
          <p:cNvPr id="169986" name="Picture 2" descr="File:MQ-9 Reaper in flight (2007).jpg">
            <a:hlinkClick r:id="rId7"/>
          </p:cNvPr>
          <p:cNvPicPr>
            <a:picLocks noChangeAspect="1" noChangeArrowheads="1"/>
          </p:cNvPicPr>
          <p:nvPr/>
        </p:nvPicPr>
        <p:blipFill>
          <a:blip r:embed="rId8" cstate="print"/>
          <a:srcRect/>
          <a:stretch>
            <a:fillRect/>
          </a:stretch>
        </p:blipFill>
        <p:spPr bwMode="auto">
          <a:xfrm>
            <a:off x="251521" y="2564904"/>
            <a:ext cx="2925719" cy="2088232"/>
          </a:xfrm>
          <a:prstGeom prst="rect">
            <a:avLst/>
          </a:prstGeom>
          <a:noFill/>
        </p:spPr>
      </p:pic>
      <p:sp>
        <p:nvSpPr>
          <p:cNvPr id="11" name="Title 1"/>
          <p:cNvSpPr txBox="1">
            <a:spLocks/>
          </p:cNvSpPr>
          <p:nvPr/>
        </p:nvSpPr>
        <p:spPr>
          <a:xfrm>
            <a:off x="6516216" y="2996952"/>
            <a:ext cx="2448272" cy="685800"/>
          </a:xfrm>
          <a:prstGeom prst="rect">
            <a:avLst/>
          </a:prstGeom>
        </p:spPr>
        <p:txBody>
          <a:bodyPr>
            <a:scene3d>
              <a:camera prst="isometricLeftDown"/>
              <a:lightRig rig="threePt" dir="t"/>
            </a:scene3d>
            <a:sp3d extrusionH="57150">
              <a:bevelT w="38100" h="38100"/>
            </a:sp3d>
          </a:bodyPr>
          <a:lstStyle/>
          <a:p>
            <a:pPr algn="l" eaLnBrk="0" hangingPunct="0">
              <a:defRPr/>
            </a:pPr>
            <a:r>
              <a:rPr lang="sv-SE" sz="3200" b="1" kern="0" dirty="0" smtClean="0">
                <a:ln w="18000">
                  <a:solidFill>
                    <a:schemeClr val="accent2">
                      <a:satMod val="140000"/>
                    </a:schemeClr>
                  </a:solidFill>
                  <a:prstDash val="solid"/>
                  <a:miter lim="800000"/>
                </a:ln>
                <a:solidFill>
                  <a:schemeClr val="bg1"/>
                </a:solidFill>
                <a:effectLst>
                  <a:outerShdw blurRad="60007" dist="310007" dir="7680000" sy="30000" kx="1300200" algn="ctr" rotWithShape="0">
                    <a:prstClr val="black">
                      <a:alpha val="32000"/>
                    </a:prstClr>
                  </a:outerShdw>
                </a:effectLst>
                <a:latin typeface="+mj-lt"/>
                <a:ea typeface="+mj-ea"/>
                <a:cs typeface="+mj-cs"/>
              </a:rPr>
              <a:t>3d </a:t>
            </a:r>
            <a:r>
              <a:rPr lang="sv-SE" sz="3200" b="1" kern="0" dirty="0" err="1" smtClean="0">
                <a:ln w="18000">
                  <a:solidFill>
                    <a:schemeClr val="accent2">
                      <a:satMod val="140000"/>
                    </a:schemeClr>
                  </a:solidFill>
                  <a:prstDash val="solid"/>
                  <a:miter lim="800000"/>
                </a:ln>
                <a:solidFill>
                  <a:schemeClr val="bg1"/>
                </a:solidFill>
                <a:effectLst>
                  <a:outerShdw blurRad="60007" dist="310007" dir="7680000" sy="30000" kx="1300200" algn="ctr" rotWithShape="0">
                    <a:prstClr val="black">
                      <a:alpha val="32000"/>
                    </a:prstClr>
                  </a:outerShdw>
                </a:effectLst>
                <a:latin typeface="+mj-lt"/>
                <a:ea typeface="+mj-ea"/>
                <a:cs typeface="+mj-cs"/>
              </a:rPr>
              <a:t>printing</a:t>
            </a:r>
            <a:endParaRPr lang="en-GB" sz="3200" b="1" kern="0" dirty="0">
              <a:ln w="18000">
                <a:solidFill>
                  <a:schemeClr val="accent2">
                    <a:satMod val="140000"/>
                  </a:schemeClr>
                </a:solidFill>
                <a:prstDash val="solid"/>
                <a:miter lim="800000"/>
              </a:ln>
              <a:solidFill>
                <a:schemeClr val="bg1"/>
              </a:solidFill>
              <a:effectLst>
                <a:outerShdw blurRad="60007" dist="310007" dir="7680000" sy="30000" kx="1300200" algn="ctr" rotWithShape="0">
                  <a:prstClr val="black">
                    <a:alpha val="32000"/>
                  </a:prstClr>
                </a:outerShdw>
              </a:effectLst>
              <a:latin typeface="+mj-lt"/>
              <a:ea typeface="+mj-ea"/>
              <a:cs typeface="+mj-cs"/>
            </a:endParaRPr>
          </a:p>
        </p:txBody>
      </p:sp>
      <p:sp>
        <p:nvSpPr>
          <p:cNvPr id="12" name="Title 1"/>
          <p:cNvSpPr txBox="1">
            <a:spLocks/>
          </p:cNvSpPr>
          <p:nvPr/>
        </p:nvSpPr>
        <p:spPr>
          <a:xfrm>
            <a:off x="571500" y="727075"/>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Where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will</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work</a:t>
            </a:r>
            <a:endParaRPr lang="en-GB" sz="3200" kern="0" dirty="0">
              <a:solidFill>
                <a:schemeClr val="tx2"/>
              </a:solidFill>
              <a:latin typeface="+mj-lt"/>
              <a:ea typeface="+mj-ea"/>
              <a:cs typeface="+mj-cs"/>
            </a:endParaRPr>
          </a:p>
        </p:txBody>
      </p:sp>
      <p:pic>
        <p:nvPicPr>
          <p:cNvPr id="25602" name="Picture 2" descr="File:Amsterdam Fab Lab at The Waag Society.JPG">
            <a:hlinkClick r:id="rId9"/>
          </p:cNvPr>
          <p:cNvPicPr>
            <a:picLocks noChangeAspect="1" noChangeArrowheads="1"/>
          </p:cNvPicPr>
          <p:nvPr/>
        </p:nvPicPr>
        <p:blipFill>
          <a:blip r:embed="rId10" cstate="print"/>
          <a:srcRect/>
          <a:stretch>
            <a:fillRect/>
          </a:stretch>
        </p:blipFill>
        <p:spPr bwMode="auto">
          <a:xfrm>
            <a:off x="5796136" y="0"/>
            <a:ext cx="3347863" cy="2510897"/>
          </a:xfrm>
          <a:prstGeom prst="rect">
            <a:avLst/>
          </a:prstGeom>
          <a:noFill/>
        </p:spPr>
      </p:pic>
      <p:pic>
        <p:nvPicPr>
          <p:cNvPr id="25604" name="Picture 4" descr="Still from Virgin Media Business"/>
          <p:cNvPicPr>
            <a:picLocks noChangeAspect="1" noChangeArrowheads="1"/>
          </p:cNvPicPr>
          <p:nvPr/>
        </p:nvPicPr>
        <p:blipFill>
          <a:blip r:embed="rId11" cstate="print"/>
          <a:srcRect/>
          <a:stretch>
            <a:fillRect/>
          </a:stretch>
        </p:blipFill>
        <p:spPr bwMode="auto">
          <a:xfrm>
            <a:off x="5413076" y="4725144"/>
            <a:ext cx="3730924" cy="2132856"/>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upload.wikimedia.org/wikipedia/commons/thumb/5/51/Strip_Mall_Troy.jpg/250px-Strip_Mall_Troy.jpg">
            <a:hlinkClick r:id="rId2"/>
          </p:cNvPr>
          <p:cNvPicPr>
            <a:picLocks noChangeAspect="1" noChangeArrowheads="1"/>
          </p:cNvPicPr>
          <p:nvPr/>
        </p:nvPicPr>
        <p:blipFill>
          <a:blip r:embed="rId3" cstate="print"/>
          <a:srcRect/>
          <a:stretch>
            <a:fillRect/>
          </a:stretch>
        </p:blipFill>
        <p:spPr bwMode="auto">
          <a:xfrm>
            <a:off x="5292080" y="3861048"/>
            <a:ext cx="3096344" cy="2068358"/>
          </a:xfrm>
          <a:prstGeom prst="rect">
            <a:avLst/>
          </a:prstGeom>
          <a:noFill/>
        </p:spPr>
      </p:pic>
      <p:sp>
        <p:nvSpPr>
          <p:cNvPr id="21" name="TextBox 20"/>
          <p:cNvSpPr txBox="1"/>
          <p:nvPr/>
        </p:nvSpPr>
        <p:spPr>
          <a:xfrm>
            <a:off x="5364088" y="4077072"/>
            <a:ext cx="1141659" cy="584775"/>
          </a:xfrm>
          <a:prstGeom prst="rect">
            <a:avLst/>
          </a:prstGeom>
          <a:noFill/>
        </p:spPr>
        <p:txBody>
          <a:bodyPr wrap="none" rtlCol="0">
            <a:spAutoFit/>
          </a:bodyPr>
          <a:lstStyle/>
          <a:p>
            <a:r>
              <a:rPr lang="en-US" sz="3200" dirty="0" smtClean="0">
                <a:solidFill>
                  <a:schemeClr val="accent6">
                    <a:lumMod val="75000"/>
                  </a:schemeClr>
                </a:solidFill>
                <a:latin typeface="Arial" pitchFamily="34" charset="0"/>
                <a:ea typeface="Calibri" pitchFamily="34" charset="0"/>
              </a:rPr>
              <a:t>Shop</a:t>
            </a: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611560" y="764704"/>
            <a:ext cx="8176964" cy="685800"/>
          </a:xfrm>
          <a:prstGeom prst="rect">
            <a:avLst/>
          </a:prstGeom>
        </p:spPr>
        <p:txBody>
          <a:bodyPr/>
          <a:lstStyle/>
          <a:p>
            <a:pPr algn="l" eaLnBrk="0" hangingPunct="0">
              <a:defRPr/>
            </a:pPr>
            <a:r>
              <a:rPr lang="sv-SE" sz="3200" kern="0" dirty="0" smtClean="0">
                <a:solidFill>
                  <a:schemeClr val="tx2"/>
                </a:solidFill>
                <a:latin typeface="+mj-lt"/>
                <a:ea typeface="+mj-ea"/>
                <a:cs typeface="+mj-cs"/>
              </a:rPr>
              <a:t>Live</a:t>
            </a:r>
            <a:endParaRPr lang="en-GB" sz="3200" kern="0" dirty="0">
              <a:solidFill>
                <a:schemeClr val="tx2"/>
              </a:solidFill>
              <a:latin typeface="+mj-lt"/>
              <a:ea typeface="+mj-ea"/>
              <a:cs typeface="+mj-cs"/>
            </a:endParaRPr>
          </a:p>
        </p:txBody>
      </p:sp>
      <p:sp>
        <p:nvSpPr>
          <p:cNvPr id="11" name="Rectangle 10"/>
          <p:cNvSpPr/>
          <p:nvPr/>
        </p:nvSpPr>
        <p:spPr>
          <a:xfrm>
            <a:off x="611560" y="1340768"/>
            <a:ext cx="5328592" cy="4985980"/>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This chart shows where the buying power will be in the next thirty or so years.</a:t>
            </a:r>
          </a:p>
          <a:p>
            <a:pPr algn="l">
              <a:spcBef>
                <a:spcPts val="600"/>
              </a:spcBef>
              <a:spcAft>
                <a:spcPts val="600"/>
              </a:spcAft>
            </a:pPr>
            <a:r>
              <a:rPr lang="en-GB" sz="1800" dirty="0" smtClean="0">
                <a:solidFill>
                  <a:srgbClr val="1F497D"/>
                </a:solidFill>
                <a:latin typeface="Arial" pitchFamily="34" charset="0"/>
                <a:ea typeface="Calibri" pitchFamily="34" charset="0"/>
              </a:rPr>
              <a:t>In 2050, six of the top ten countries in population will be Asian, but Japan and will not be among them and China will no longer be first.  Africa is rising, with Nigeria passing the United States for third place and Ethiopia making the list.</a:t>
            </a:r>
          </a:p>
          <a:p>
            <a:pPr algn="l">
              <a:spcBef>
                <a:spcPts val="600"/>
              </a:spcBef>
              <a:spcAft>
                <a:spcPts val="600"/>
              </a:spcAft>
            </a:pPr>
            <a:r>
              <a:rPr lang="en-GB" sz="1800" dirty="0" smtClean="0">
                <a:solidFill>
                  <a:srgbClr val="1F497D"/>
                </a:solidFill>
                <a:latin typeface="Arial" pitchFamily="34" charset="0"/>
                <a:ea typeface="Calibri" pitchFamily="34" charset="0"/>
              </a:rPr>
              <a:t>Europe disappears from the top ten after 2013  when Russia, Germany, Italy and the United Kingdom retreat.  South America is marginalized.</a:t>
            </a:r>
          </a:p>
          <a:p>
            <a:pPr algn="l">
              <a:spcBef>
                <a:spcPts val="600"/>
              </a:spcBef>
              <a:spcAft>
                <a:spcPts val="600"/>
              </a:spcAft>
            </a:pPr>
            <a:r>
              <a:rPr lang="en-GB" sz="1800" dirty="0" smtClean="0">
                <a:solidFill>
                  <a:srgbClr val="1F497D"/>
                </a:solidFill>
                <a:latin typeface="Arial" pitchFamily="34" charset="0"/>
                <a:ea typeface="Calibri" pitchFamily="34" charset="0"/>
              </a:rPr>
              <a:t>One school of thought holds that Europe, with most countries having many fewer people with a higher average age, will stagnate economically.  Another school says that the new 60 is 70 and that more experienced workers will deliver higher productivity gains.  Smaller may be better.</a:t>
            </a:r>
            <a:endParaRPr lang="en-GB" sz="1800" dirty="0">
              <a:solidFill>
                <a:srgbClr val="1F497D"/>
              </a:solidFill>
              <a:latin typeface="Arial" pitchFamily="34" charset="0"/>
              <a:ea typeface="Calibri" pitchFamily="34" charset="0"/>
            </a:endParaRP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727075"/>
            <a:ext cx="8176964" cy="685800"/>
          </a:xfrm>
          <a:prstGeom prst="rect">
            <a:avLst/>
          </a:prstGeom>
        </p:spPr>
        <p:txBody>
          <a:bodyPr/>
          <a:lstStyle/>
          <a:p>
            <a:pPr algn="l" eaLnBrk="0" hangingPunct="0">
              <a:defRPr/>
            </a:pPr>
            <a:r>
              <a:rPr lang="sv-SE" sz="3200" kern="0" dirty="0" smtClean="0">
                <a:solidFill>
                  <a:schemeClr val="tx2"/>
                </a:solidFill>
                <a:latin typeface="+mj-lt"/>
                <a:ea typeface="+mj-ea"/>
                <a:cs typeface="+mj-cs"/>
              </a:rPr>
              <a:t>Shop</a:t>
            </a:r>
            <a:endParaRPr lang="en-GB" sz="3200" kern="0" dirty="0">
              <a:solidFill>
                <a:schemeClr val="tx2"/>
              </a:solidFill>
              <a:latin typeface="+mj-lt"/>
              <a:ea typeface="+mj-ea"/>
              <a:cs typeface="+mj-cs"/>
            </a:endParaRPr>
          </a:p>
        </p:txBody>
      </p:sp>
      <p:sp>
        <p:nvSpPr>
          <p:cNvPr id="11" name="Rectangle 10"/>
          <p:cNvSpPr/>
          <p:nvPr/>
        </p:nvSpPr>
        <p:spPr>
          <a:xfrm>
            <a:off x="539552" y="1412776"/>
            <a:ext cx="5328592" cy="4678204"/>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Up until the second half of the 19</a:t>
            </a:r>
            <a:r>
              <a:rPr lang="en-GB" sz="1800" baseline="30000" dirty="0" smtClean="0">
                <a:solidFill>
                  <a:srgbClr val="1F497D"/>
                </a:solidFill>
                <a:latin typeface="Arial" pitchFamily="34" charset="0"/>
                <a:ea typeface="Calibri" pitchFamily="34" charset="0"/>
              </a:rPr>
              <a:t>th</a:t>
            </a:r>
            <a:r>
              <a:rPr lang="en-GB" sz="1800" dirty="0" smtClean="0">
                <a:solidFill>
                  <a:srgbClr val="1F497D"/>
                </a:solidFill>
                <a:latin typeface="Arial" pitchFamily="34" charset="0"/>
                <a:ea typeface="Calibri" pitchFamily="34" charset="0"/>
              </a:rPr>
              <a:t> century, the buying of food and everyday provisions was a daily routine, not a form of entertainment. Department stores, such as Lord &amp; Taylor and Macy’s in New York, Le </a:t>
            </a:r>
            <a:r>
              <a:rPr lang="en-GB" sz="1800" dirty="0" err="1" smtClean="0">
                <a:solidFill>
                  <a:srgbClr val="1F497D"/>
                </a:solidFill>
                <a:latin typeface="Arial" pitchFamily="34" charset="0"/>
                <a:ea typeface="Calibri" pitchFamily="34" charset="0"/>
              </a:rPr>
              <a:t>Printemps</a:t>
            </a:r>
            <a:r>
              <a:rPr lang="en-GB" sz="1800" dirty="0" smtClean="0">
                <a:solidFill>
                  <a:srgbClr val="1F497D"/>
                </a:solidFill>
                <a:latin typeface="Arial" pitchFamily="34" charset="0"/>
                <a:ea typeface="Calibri" pitchFamily="34" charset="0"/>
              </a:rPr>
              <a:t> in Paris, brought goods that had been sold in many different shops into a single location and ‘shopping’ was born.</a:t>
            </a:r>
          </a:p>
          <a:p>
            <a:pPr algn="l">
              <a:spcBef>
                <a:spcPts val="600"/>
              </a:spcBef>
              <a:spcAft>
                <a:spcPts val="600"/>
              </a:spcAft>
            </a:pPr>
            <a:r>
              <a:rPr lang="en-GB" sz="1800" dirty="0" smtClean="0">
                <a:solidFill>
                  <a:srgbClr val="1F497D"/>
                </a:solidFill>
                <a:latin typeface="Arial" pitchFamily="34" charset="0"/>
                <a:ea typeface="Calibri" pitchFamily="34" charset="0"/>
              </a:rPr>
              <a:t>We still bought most of the things we needed close to home until people began to own their own cars.  Then we drove to super markets, to strip malls and finally to the out-of-town shopping </a:t>
            </a:r>
            <a:r>
              <a:rPr lang="en-GB" sz="1800" dirty="0" err="1" smtClean="0">
                <a:solidFill>
                  <a:srgbClr val="1F497D"/>
                </a:solidFill>
                <a:latin typeface="Arial" pitchFamily="34" charset="0"/>
                <a:ea typeface="Calibri" pitchFamily="34" charset="0"/>
              </a:rPr>
              <a:t>centers</a:t>
            </a:r>
            <a:r>
              <a:rPr lang="en-GB" sz="1800" dirty="0" smtClean="0">
                <a:solidFill>
                  <a:srgbClr val="1F497D"/>
                </a:solidFill>
                <a:latin typeface="Arial" pitchFamily="34" charset="0"/>
                <a:ea typeface="Calibri" pitchFamily="34" charset="0"/>
              </a:rPr>
              <a:t> and giant indoor malls.  Small shops in the </a:t>
            </a:r>
            <a:r>
              <a:rPr lang="en-GB" sz="1800" dirty="0" err="1" smtClean="0">
                <a:solidFill>
                  <a:srgbClr val="1F497D"/>
                </a:solidFill>
                <a:latin typeface="Arial" pitchFamily="34" charset="0"/>
                <a:ea typeface="Calibri" pitchFamily="34" charset="0"/>
              </a:rPr>
              <a:t>centers</a:t>
            </a:r>
            <a:r>
              <a:rPr lang="en-GB" sz="1800" dirty="0" smtClean="0">
                <a:solidFill>
                  <a:srgbClr val="1F497D"/>
                </a:solidFill>
                <a:latin typeface="Arial" pitchFamily="34" charset="0"/>
                <a:ea typeface="Calibri" pitchFamily="34" charset="0"/>
              </a:rPr>
              <a:t> of villages and neighbourhoods closed because they could not compete on prices or variety with the  big box stores.</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71500" y="642938"/>
            <a:ext cx="8104956" cy="685800"/>
          </a:xfrm>
        </p:spPr>
        <p:txBody>
          <a:bodyPr/>
          <a:lstStyle/>
          <a:p>
            <a:r>
              <a:rPr lang="sv-SE" sz="3200" dirty="0" err="1" smtClean="0"/>
              <a:t>How</a:t>
            </a:r>
            <a:r>
              <a:rPr lang="sv-SE" sz="3200" dirty="0" smtClean="0"/>
              <a:t> </a:t>
            </a:r>
            <a:r>
              <a:rPr lang="sv-SE" sz="3200" dirty="0" err="1" smtClean="0"/>
              <a:t>we</a:t>
            </a:r>
            <a:r>
              <a:rPr lang="sv-SE" sz="3200" dirty="0" smtClean="0"/>
              <a:t> </a:t>
            </a:r>
            <a:r>
              <a:rPr lang="sv-SE" sz="3200" dirty="0" err="1" smtClean="0"/>
              <a:t>purchased</a:t>
            </a:r>
            <a:r>
              <a:rPr lang="sv-SE" sz="3200" dirty="0" smtClean="0"/>
              <a:t> </a:t>
            </a:r>
            <a:r>
              <a:rPr lang="sv-SE" sz="3200" dirty="0" err="1" smtClean="0"/>
              <a:t>our</a:t>
            </a:r>
            <a:r>
              <a:rPr lang="sv-SE" sz="3200" dirty="0" smtClean="0"/>
              <a:t> </a:t>
            </a:r>
            <a:r>
              <a:rPr lang="sv-SE" sz="3200" dirty="0" err="1" smtClean="0"/>
              <a:t>physical</a:t>
            </a:r>
            <a:r>
              <a:rPr lang="sv-SE" sz="3200" dirty="0" smtClean="0"/>
              <a:t> </a:t>
            </a:r>
            <a:r>
              <a:rPr lang="sv-SE" sz="3200" dirty="0" err="1" smtClean="0"/>
              <a:t>goods</a:t>
            </a:r>
            <a:endParaRPr lang="en-GB" sz="3200" dirty="0" smtClean="0"/>
          </a:p>
        </p:txBody>
      </p:sp>
      <p:pic>
        <p:nvPicPr>
          <p:cNvPr id="10242" name="Picture 2" descr="http://upload.wikimedia.org/wikipedia/commons/thumb/5/51/Strip_Mall_Troy.jpg/250px-Strip_Mall_Troy.jpg">
            <a:hlinkClick r:id="rId2"/>
          </p:cNvPr>
          <p:cNvPicPr>
            <a:picLocks noChangeAspect="1" noChangeArrowheads="1"/>
          </p:cNvPicPr>
          <p:nvPr/>
        </p:nvPicPr>
        <p:blipFill>
          <a:blip r:embed="rId3" cstate="print"/>
          <a:srcRect/>
          <a:stretch>
            <a:fillRect/>
          </a:stretch>
        </p:blipFill>
        <p:spPr bwMode="auto">
          <a:xfrm>
            <a:off x="0" y="3933055"/>
            <a:ext cx="4378660" cy="2924945"/>
          </a:xfrm>
          <a:prstGeom prst="rect">
            <a:avLst/>
          </a:prstGeom>
          <a:noFill/>
        </p:spPr>
      </p:pic>
      <p:pic>
        <p:nvPicPr>
          <p:cNvPr id="10244" name="Picture 4" descr="http://upload.wikimedia.org/wikipedia/commons/thumb/5/50/FirstPublix.jpg/250px-FirstPublix.jpg">
            <a:hlinkClick r:id="rId4"/>
          </p:cNvPr>
          <p:cNvPicPr>
            <a:picLocks noChangeAspect="1" noChangeArrowheads="1"/>
          </p:cNvPicPr>
          <p:nvPr/>
        </p:nvPicPr>
        <p:blipFill>
          <a:blip r:embed="rId5" cstate="print"/>
          <a:srcRect/>
          <a:stretch>
            <a:fillRect/>
          </a:stretch>
        </p:blipFill>
        <p:spPr bwMode="auto">
          <a:xfrm>
            <a:off x="4572000" y="1268760"/>
            <a:ext cx="4145913" cy="2736304"/>
          </a:xfrm>
          <a:prstGeom prst="rect">
            <a:avLst/>
          </a:prstGeom>
          <a:noFill/>
        </p:spPr>
      </p:pic>
      <p:sp>
        <p:nvSpPr>
          <p:cNvPr id="7" name="Rectangle 6"/>
          <p:cNvSpPr/>
          <p:nvPr/>
        </p:nvSpPr>
        <p:spPr>
          <a:xfrm>
            <a:off x="342090" y="4777988"/>
            <a:ext cx="1468672" cy="461665"/>
          </a:xfrm>
          <a:prstGeom prst="rect">
            <a:avLst/>
          </a:prstGeom>
        </p:spPr>
        <p:txBody>
          <a:bodyPr wrap="none">
            <a:spAutoFit/>
          </a:bodyPr>
          <a:lstStyle/>
          <a:p>
            <a:r>
              <a:rPr lang="en-GB" sz="2400" dirty="0" smtClean="0">
                <a:solidFill>
                  <a:schemeClr val="accent2"/>
                </a:solidFill>
                <a:latin typeface="+mn-lt"/>
              </a:rPr>
              <a:t>Strip Mall</a:t>
            </a:r>
            <a:endParaRPr lang="en-US" sz="2400" dirty="0">
              <a:solidFill>
                <a:schemeClr val="accent2"/>
              </a:solidFill>
              <a:latin typeface="+mn-lt"/>
            </a:endParaRPr>
          </a:p>
        </p:txBody>
      </p:sp>
      <p:sp>
        <p:nvSpPr>
          <p:cNvPr id="8" name="Rectangle 7"/>
          <p:cNvSpPr/>
          <p:nvPr/>
        </p:nvSpPr>
        <p:spPr>
          <a:xfrm>
            <a:off x="6743715" y="1465620"/>
            <a:ext cx="2032929" cy="461665"/>
          </a:xfrm>
          <a:prstGeom prst="rect">
            <a:avLst/>
          </a:prstGeom>
        </p:spPr>
        <p:txBody>
          <a:bodyPr wrap="none">
            <a:spAutoFit/>
          </a:bodyPr>
          <a:lstStyle/>
          <a:p>
            <a:r>
              <a:rPr lang="en-GB" sz="2400" dirty="0" smtClean="0">
                <a:latin typeface="+mn-lt"/>
              </a:rPr>
              <a:t>Super Market</a:t>
            </a:r>
            <a:endParaRPr lang="en-US" sz="2400" dirty="0">
              <a:latin typeface="+mn-lt"/>
            </a:endParaRPr>
          </a:p>
        </p:txBody>
      </p:sp>
      <p:pic>
        <p:nvPicPr>
          <p:cNvPr id="164866" name="Picture 2" descr="http://t3.gstatic.com/images?q=tbn:ANd9GcR28uR9I2zMUssiI2HxG_6EiwLSLEJoI6nvBx4RlqmSMb9Psqn_pg"/>
          <p:cNvPicPr>
            <a:picLocks noChangeAspect="1" noChangeArrowheads="1"/>
          </p:cNvPicPr>
          <p:nvPr/>
        </p:nvPicPr>
        <p:blipFill>
          <a:blip r:embed="rId6" cstate="print"/>
          <a:srcRect/>
          <a:stretch>
            <a:fillRect/>
          </a:stretch>
        </p:blipFill>
        <p:spPr bwMode="auto">
          <a:xfrm>
            <a:off x="539552" y="1200643"/>
            <a:ext cx="4032448" cy="3020445"/>
          </a:xfrm>
          <a:prstGeom prst="rect">
            <a:avLst/>
          </a:prstGeom>
          <a:noFill/>
        </p:spPr>
      </p:pic>
      <p:pic>
        <p:nvPicPr>
          <p:cNvPr id="164868" name="Picture 4" descr="http://www.cotswoldhistory.com/wp-content/uploads/2011/11/Shops_Dyer_Street_Cirencester_-_geograph.org_.uk_-_696657-300x202.jpg"/>
          <p:cNvPicPr>
            <a:picLocks noChangeAspect="1" noChangeArrowheads="1"/>
          </p:cNvPicPr>
          <p:nvPr/>
        </p:nvPicPr>
        <p:blipFill>
          <a:blip r:embed="rId7" cstate="print"/>
          <a:srcRect/>
          <a:stretch>
            <a:fillRect/>
          </a:stretch>
        </p:blipFill>
        <p:spPr bwMode="auto">
          <a:xfrm>
            <a:off x="4572000" y="4149080"/>
            <a:ext cx="3956873" cy="2664296"/>
          </a:xfrm>
          <a:prstGeom prst="rect">
            <a:avLst/>
          </a:prstGeom>
          <a:noFill/>
        </p:spPr>
      </p:pic>
      <p:sp>
        <p:nvSpPr>
          <p:cNvPr id="9" name="Rectangle 8"/>
          <p:cNvSpPr/>
          <p:nvPr/>
        </p:nvSpPr>
        <p:spPr>
          <a:xfrm>
            <a:off x="683568" y="3645024"/>
            <a:ext cx="1503938" cy="461665"/>
          </a:xfrm>
          <a:prstGeom prst="rect">
            <a:avLst/>
          </a:prstGeom>
        </p:spPr>
        <p:txBody>
          <a:bodyPr wrap="none">
            <a:spAutoFit/>
          </a:bodyPr>
          <a:lstStyle/>
          <a:p>
            <a:r>
              <a:rPr lang="en-GB" sz="2400" dirty="0" smtClean="0">
                <a:solidFill>
                  <a:schemeClr val="bg1"/>
                </a:solidFill>
                <a:latin typeface="+mn-lt"/>
              </a:rPr>
              <a:t>Food Hall</a:t>
            </a:r>
            <a:endParaRPr lang="en-US" sz="2400" dirty="0">
              <a:solidFill>
                <a:schemeClr val="bg1"/>
              </a:solidFill>
              <a:latin typeface="+mn-lt"/>
            </a:endParaRPr>
          </a:p>
        </p:txBody>
      </p:sp>
      <p:sp>
        <p:nvSpPr>
          <p:cNvPr id="10" name="Rectangle 9"/>
          <p:cNvSpPr/>
          <p:nvPr/>
        </p:nvSpPr>
        <p:spPr>
          <a:xfrm>
            <a:off x="6837658" y="6237312"/>
            <a:ext cx="1725152" cy="461665"/>
          </a:xfrm>
          <a:prstGeom prst="rect">
            <a:avLst/>
          </a:prstGeom>
        </p:spPr>
        <p:txBody>
          <a:bodyPr wrap="none">
            <a:spAutoFit/>
          </a:bodyPr>
          <a:lstStyle/>
          <a:p>
            <a:r>
              <a:rPr lang="en-GB" sz="2400" dirty="0" smtClean="0">
                <a:solidFill>
                  <a:schemeClr val="bg1"/>
                </a:solidFill>
                <a:latin typeface="+mn-lt"/>
              </a:rPr>
              <a:t>High Street</a:t>
            </a:r>
            <a:endParaRPr lang="en-US" sz="2400" dirty="0">
              <a:solidFill>
                <a:schemeClr val="bg1"/>
              </a:solidFill>
              <a:latin typeface="+mn-lt"/>
            </a:endParaRPr>
          </a:p>
        </p:txBody>
      </p:sp>
      <p:pic>
        <p:nvPicPr>
          <p:cNvPr id="21506" name="Picture 2" descr="http://media-cache-ak0.pinimg.com/736x/97/53/db/9753dbc96d93415b042a4671c49a7000.jpg"/>
          <p:cNvPicPr>
            <a:picLocks noChangeAspect="1" noChangeArrowheads="1"/>
          </p:cNvPicPr>
          <p:nvPr/>
        </p:nvPicPr>
        <p:blipFill>
          <a:blip r:embed="rId8" cstate="print"/>
          <a:srcRect/>
          <a:stretch>
            <a:fillRect/>
          </a:stretch>
        </p:blipFill>
        <p:spPr bwMode="auto">
          <a:xfrm>
            <a:off x="2771800" y="3284984"/>
            <a:ext cx="3542353" cy="2530252"/>
          </a:xfrm>
          <a:prstGeom prst="rect">
            <a:avLst/>
          </a:prstGeom>
          <a:noFill/>
        </p:spPr>
      </p:pic>
      <p:sp>
        <p:nvSpPr>
          <p:cNvPr id="12" name="Rectangle 11"/>
          <p:cNvSpPr/>
          <p:nvPr/>
        </p:nvSpPr>
        <p:spPr>
          <a:xfrm>
            <a:off x="2936209" y="3284984"/>
            <a:ext cx="2136162" cy="461665"/>
          </a:xfrm>
          <a:prstGeom prst="rect">
            <a:avLst/>
          </a:prstGeom>
        </p:spPr>
        <p:txBody>
          <a:bodyPr wrap="none">
            <a:spAutoFit/>
          </a:bodyPr>
          <a:lstStyle/>
          <a:p>
            <a:r>
              <a:rPr lang="en-GB" sz="2400" dirty="0" smtClean="0">
                <a:latin typeface="+mn-lt"/>
              </a:rPr>
              <a:t>Delivery Truck</a:t>
            </a:r>
            <a:endParaRPr lang="en-US" sz="2400" dirty="0">
              <a:latin typeface="+mn-lt"/>
            </a:endParaRPr>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727075"/>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Where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have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shopped</a:t>
            </a:r>
            <a:endParaRPr lang="en-GB" sz="3200" kern="0" dirty="0">
              <a:solidFill>
                <a:schemeClr val="tx2"/>
              </a:solidFill>
              <a:latin typeface="+mj-lt"/>
              <a:ea typeface="+mj-ea"/>
              <a:cs typeface="+mj-cs"/>
            </a:endParaRPr>
          </a:p>
        </p:txBody>
      </p:sp>
      <p:sp>
        <p:nvSpPr>
          <p:cNvPr id="11" name="Rectangle 10"/>
          <p:cNvSpPr/>
          <p:nvPr/>
        </p:nvSpPr>
        <p:spPr>
          <a:xfrm>
            <a:off x="251520" y="1196752"/>
            <a:ext cx="6048672" cy="5663089"/>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Big box stores changed where and the way we shopped.  We loaded up our cars with provisions for a month, buying in bulk.  We needed larger freezers and refrigerators and storage places, which meant we needed larger houses and more cars and more garage space.  Change slide.</a:t>
            </a:r>
          </a:p>
          <a:p>
            <a:pPr algn="l">
              <a:spcBef>
                <a:spcPts val="600"/>
              </a:spcBef>
              <a:spcAft>
                <a:spcPts val="600"/>
              </a:spcAft>
            </a:pPr>
            <a:r>
              <a:rPr lang="en-GB" sz="1800" dirty="0" smtClean="0">
                <a:solidFill>
                  <a:srgbClr val="1F497D"/>
                </a:solidFill>
                <a:latin typeface="Arial" pitchFamily="34" charset="0"/>
                <a:ea typeface="Calibri" pitchFamily="34" charset="0"/>
              </a:rPr>
              <a:t>The Internet is now creating a new paradigm shift in shopping, causing customers to abandon bricks and mortar stores like Blockbuster and Barnes and Noble for online alternatives.  The malls are where people try on and try out products; the Internet is where they buy them. </a:t>
            </a:r>
          </a:p>
          <a:p>
            <a:pPr algn="l">
              <a:spcBef>
                <a:spcPts val="600"/>
              </a:spcBef>
              <a:spcAft>
                <a:spcPts val="600"/>
              </a:spcAft>
            </a:pPr>
            <a:r>
              <a:rPr lang="en-GB" sz="1800" dirty="0" smtClean="0">
                <a:solidFill>
                  <a:srgbClr val="1F497D"/>
                </a:solidFill>
                <a:latin typeface="Arial" pitchFamily="34" charset="0"/>
                <a:ea typeface="Calibri" pitchFamily="34" charset="0"/>
              </a:rPr>
              <a:t>The local store is making a comeback. The first 10 </a:t>
            </a:r>
            <a:r>
              <a:rPr lang="en-GB" sz="1800" dirty="0" err="1" smtClean="0">
                <a:solidFill>
                  <a:srgbClr val="1F497D"/>
                </a:solidFill>
                <a:latin typeface="Arial" pitchFamily="34" charset="0"/>
                <a:ea typeface="Calibri" pitchFamily="34" charset="0"/>
              </a:rPr>
              <a:t>Walmart</a:t>
            </a:r>
            <a:r>
              <a:rPr lang="en-GB" sz="1800" dirty="0" smtClean="0">
                <a:solidFill>
                  <a:srgbClr val="1F497D"/>
                </a:solidFill>
                <a:latin typeface="Arial" pitchFamily="34" charset="0"/>
                <a:ea typeface="Calibri" pitchFamily="34" charset="0"/>
              </a:rPr>
              <a:t> Express test stores opened last year, and more test stores will open later this year. One-tenth the size of the typical </a:t>
            </a:r>
            <a:r>
              <a:rPr lang="en-GB" sz="1800" dirty="0" err="1" smtClean="0">
                <a:solidFill>
                  <a:srgbClr val="1F497D"/>
                </a:solidFill>
                <a:latin typeface="Arial" pitchFamily="34" charset="0"/>
                <a:ea typeface="Calibri" pitchFamily="34" charset="0"/>
              </a:rPr>
              <a:t>Walmart</a:t>
            </a:r>
            <a:r>
              <a:rPr lang="en-GB" sz="1800" dirty="0" smtClean="0">
                <a:solidFill>
                  <a:srgbClr val="1F497D"/>
                </a:solidFill>
                <a:latin typeface="Arial" pitchFamily="34" charset="0"/>
                <a:ea typeface="Calibri" pitchFamily="34" charset="0"/>
              </a:rPr>
              <a:t> discount store, these Express stores are a combination of food, pharmacy, and convenience stores -- targeting customers more inclined to visit a smaller bargain store like Dollar General, Family Dollar, or Dollar Tree.</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6012879"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99592" y="6381328"/>
            <a:ext cx="8172400"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pic>
        <p:nvPicPr>
          <p:cNvPr id="164868" name="Picture 4" descr="File:Walmart at 5152 Canoga Park.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8" name="Picture 2" descr="https://upload.wikimedia.org/wikipedia/commons/thumb/2/29/SM_Mall_of_Asia_wide_pan.jpg/1100px-SM_Mall_of_Asia_wide_pan.jpg">
            <a:hlinkClick r:id="rId4" tooltip="Panoramic view of the SM Mall of Asia in Pasay, Philippines"/>
          </p:cNvPr>
          <p:cNvPicPr>
            <a:picLocks noChangeAspect="1" noChangeArrowheads="1"/>
          </p:cNvPicPr>
          <p:nvPr/>
        </p:nvPicPr>
        <p:blipFill>
          <a:blip r:embed="rId5" cstate="print"/>
          <a:srcRect/>
          <a:stretch>
            <a:fillRect/>
          </a:stretch>
        </p:blipFill>
        <p:spPr bwMode="auto">
          <a:xfrm>
            <a:off x="0" y="5029200"/>
            <a:ext cx="9144000" cy="1828800"/>
          </a:xfrm>
          <a:prstGeom prst="rect">
            <a:avLst/>
          </a:prstGeom>
          <a:noFill/>
        </p:spPr>
      </p:pic>
      <p:sp>
        <p:nvSpPr>
          <p:cNvPr id="6" name="Title 1"/>
          <p:cNvSpPr txBox="1">
            <a:spLocks/>
          </p:cNvSpPr>
          <p:nvPr/>
        </p:nvSpPr>
        <p:spPr>
          <a:xfrm>
            <a:off x="571500" y="727075"/>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Where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have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shopped</a:t>
            </a:r>
            <a:endParaRPr lang="en-GB" sz="3200" kern="0" dirty="0">
              <a:solidFill>
                <a:schemeClr val="tx2"/>
              </a:solidFill>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Jessops blames Amazon"/>
          <p:cNvPicPr>
            <a:picLocks noChangeAspect="1" noChangeArrowheads="1"/>
          </p:cNvPicPr>
          <p:nvPr/>
        </p:nvPicPr>
        <p:blipFill>
          <a:blip r:embed="rId2" cstate="print"/>
          <a:srcRect/>
          <a:stretch>
            <a:fillRect/>
          </a:stretch>
        </p:blipFill>
        <p:spPr bwMode="auto">
          <a:xfrm>
            <a:off x="4283969" y="3717031"/>
            <a:ext cx="4752527" cy="2673297"/>
          </a:xfrm>
          <a:prstGeom prst="rect">
            <a:avLst/>
          </a:prstGeom>
          <a:noFill/>
        </p:spPr>
      </p:pic>
      <p:pic>
        <p:nvPicPr>
          <p:cNvPr id="232452" name="Picture 4" descr="http://www.transformuk.com/wp-content/uploads/2013/04/blockbuster-closing-blog-e1365604705277.png"/>
          <p:cNvPicPr>
            <a:picLocks noChangeAspect="1" noChangeArrowheads="1"/>
          </p:cNvPicPr>
          <p:nvPr/>
        </p:nvPicPr>
        <p:blipFill>
          <a:blip r:embed="rId3" cstate="print"/>
          <a:srcRect/>
          <a:stretch>
            <a:fillRect/>
          </a:stretch>
        </p:blipFill>
        <p:spPr bwMode="auto">
          <a:xfrm>
            <a:off x="0" y="0"/>
            <a:ext cx="9143999" cy="3421626"/>
          </a:xfrm>
          <a:prstGeom prst="rect">
            <a:avLst/>
          </a:prstGeom>
          <a:noFill/>
        </p:spPr>
      </p:pic>
      <p:pic>
        <p:nvPicPr>
          <p:cNvPr id="232454" name="Picture 6" descr="Jessops"/>
          <p:cNvPicPr>
            <a:picLocks noChangeAspect="1" noChangeArrowheads="1"/>
          </p:cNvPicPr>
          <p:nvPr/>
        </p:nvPicPr>
        <p:blipFill>
          <a:blip r:embed="rId4" cstate="print"/>
          <a:srcRect/>
          <a:stretch>
            <a:fillRect/>
          </a:stretch>
        </p:blipFill>
        <p:spPr bwMode="auto">
          <a:xfrm>
            <a:off x="1259632" y="3717031"/>
            <a:ext cx="4032448" cy="2685403"/>
          </a:xfrm>
          <a:prstGeom prst="rect">
            <a:avLst/>
          </a:prstGeom>
          <a:noFill/>
        </p:spPr>
      </p:pic>
      <p:sp>
        <p:nvSpPr>
          <p:cNvPr id="5" name="Rectangle 4"/>
          <p:cNvSpPr/>
          <p:nvPr/>
        </p:nvSpPr>
        <p:spPr bwMode="auto">
          <a:xfrm>
            <a:off x="899592" y="6381328"/>
            <a:ext cx="8172400"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798984"/>
            <a:ext cx="8176964" cy="685800"/>
          </a:xfrm>
          <a:prstGeom prst="rect">
            <a:avLst/>
          </a:prstGeom>
        </p:spPr>
        <p:txBody>
          <a:bodyPr/>
          <a:lstStyle/>
          <a:p>
            <a:pPr algn="l" eaLnBrk="0" hangingPunct="0">
              <a:defRPr/>
            </a:pPr>
            <a:r>
              <a:rPr lang="sv-SE" sz="3200" kern="0" dirty="0" smtClean="0">
                <a:solidFill>
                  <a:schemeClr val="tx2"/>
                </a:solidFill>
                <a:latin typeface="+mj-lt"/>
                <a:ea typeface="+mj-ea"/>
                <a:cs typeface="+mj-cs"/>
              </a:rPr>
              <a:t>Shop – </a:t>
            </a:r>
            <a:r>
              <a:rPr lang="sv-SE" sz="3200" kern="0" dirty="0" err="1" smtClean="0">
                <a:solidFill>
                  <a:schemeClr val="tx2"/>
                </a:solidFill>
                <a:latin typeface="+mj-lt"/>
                <a:ea typeface="+mj-ea"/>
                <a:cs typeface="+mj-cs"/>
              </a:rPr>
              <a:t>Implications</a:t>
            </a:r>
            <a:r>
              <a:rPr lang="sv-SE" sz="3200" kern="0" dirty="0" smtClean="0">
                <a:solidFill>
                  <a:schemeClr val="tx2"/>
                </a:solidFill>
                <a:latin typeface="+mj-lt"/>
                <a:ea typeface="+mj-ea"/>
                <a:cs typeface="+mj-cs"/>
              </a:rPr>
              <a:t> for </a:t>
            </a:r>
            <a:r>
              <a:rPr lang="sv-SE" sz="3200" kern="0" dirty="0" err="1" smtClean="0">
                <a:solidFill>
                  <a:schemeClr val="tx2"/>
                </a:solidFill>
                <a:latin typeface="+mj-lt"/>
                <a:ea typeface="+mj-ea"/>
                <a:cs typeface="+mj-cs"/>
              </a:rPr>
              <a:t>Fleet</a:t>
            </a:r>
            <a:r>
              <a:rPr lang="sv-SE" sz="3200" kern="0" dirty="0" smtClean="0">
                <a:solidFill>
                  <a:schemeClr val="tx2"/>
                </a:solidFill>
                <a:latin typeface="+mj-lt"/>
                <a:ea typeface="+mj-ea"/>
                <a:cs typeface="+mj-cs"/>
              </a:rPr>
              <a:t> Management</a:t>
            </a:r>
            <a:endParaRPr lang="en-GB" sz="3200" kern="0" dirty="0">
              <a:solidFill>
                <a:schemeClr val="tx2"/>
              </a:solidFill>
              <a:latin typeface="+mj-lt"/>
              <a:ea typeface="+mj-ea"/>
              <a:cs typeface="+mj-cs"/>
            </a:endParaRPr>
          </a:p>
        </p:txBody>
      </p:sp>
      <p:sp>
        <p:nvSpPr>
          <p:cNvPr id="11" name="Rectangle 10"/>
          <p:cNvSpPr/>
          <p:nvPr/>
        </p:nvSpPr>
        <p:spPr>
          <a:xfrm>
            <a:off x="539552" y="1661313"/>
            <a:ext cx="5472608" cy="4431983"/>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Some have predicted the demise of all forms of physical stores in favour of home delivery for all of our everyday needs, from </a:t>
            </a:r>
            <a:r>
              <a:rPr lang="en-GB" sz="1800" i="1" dirty="0" smtClean="0">
                <a:solidFill>
                  <a:srgbClr val="1F497D"/>
                </a:solidFill>
                <a:latin typeface="Arial" pitchFamily="34" charset="0"/>
                <a:ea typeface="Calibri" pitchFamily="34" charset="0"/>
              </a:rPr>
              <a:t>latte</a:t>
            </a:r>
            <a:r>
              <a:rPr lang="en-GB" sz="1800" dirty="0" smtClean="0">
                <a:solidFill>
                  <a:srgbClr val="1F497D"/>
                </a:solidFill>
                <a:latin typeface="Arial" pitchFamily="34" charset="0"/>
                <a:ea typeface="Calibri" pitchFamily="34" charset="0"/>
              </a:rPr>
              <a:t> (</a:t>
            </a:r>
            <a:r>
              <a:rPr lang="en-GB" sz="1800" dirty="0" err="1" smtClean="0">
                <a:solidFill>
                  <a:srgbClr val="1F497D"/>
                </a:solidFill>
                <a:latin typeface="Arial" pitchFamily="34" charset="0"/>
                <a:ea typeface="Calibri" pitchFamily="34" charset="0"/>
              </a:rPr>
              <a:t>aka</a:t>
            </a:r>
            <a:r>
              <a:rPr lang="en-GB" sz="1800" dirty="0" smtClean="0">
                <a:solidFill>
                  <a:srgbClr val="1F497D"/>
                </a:solidFill>
                <a:latin typeface="Arial" pitchFamily="34" charset="0"/>
                <a:ea typeface="Calibri" pitchFamily="34" charset="0"/>
              </a:rPr>
              <a:t> milk) for the coffee and the evening’s dinner to clothes, shoes, medicines, the week’s laundry and dry cleaning.</a:t>
            </a:r>
          </a:p>
          <a:p>
            <a:pPr algn="l">
              <a:spcBef>
                <a:spcPts val="600"/>
              </a:spcBef>
              <a:spcAft>
                <a:spcPts val="600"/>
              </a:spcAft>
            </a:pPr>
            <a:r>
              <a:rPr lang="en-GB" sz="1800" dirty="0" smtClean="0">
                <a:solidFill>
                  <a:srgbClr val="1F497D"/>
                </a:solidFill>
                <a:latin typeface="Arial" pitchFamily="34" charset="0"/>
                <a:ea typeface="Calibri" pitchFamily="34" charset="0"/>
              </a:rPr>
              <a:t>So, instead of delivering to shopping </a:t>
            </a:r>
            <a:r>
              <a:rPr lang="en-GB" sz="1800" dirty="0" err="1" smtClean="0">
                <a:solidFill>
                  <a:srgbClr val="1F497D"/>
                </a:solidFill>
                <a:latin typeface="Arial" pitchFamily="34" charset="0"/>
                <a:ea typeface="Calibri" pitchFamily="34" charset="0"/>
              </a:rPr>
              <a:t>centers</a:t>
            </a:r>
            <a:r>
              <a:rPr lang="en-GB" sz="1800" dirty="0" smtClean="0">
                <a:solidFill>
                  <a:srgbClr val="1F497D"/>
                </a:solidFill>
                <a:latin typeface="Arial" pitchFamily="34" charset="0"/>
                <a:ea typeface="Calibri" pitchFamily="34" charset="0"/>
              </a:rPr>
              <a:t> and big box stores, which will gradually disappear, we will deliver to distribution points and then from these points to the door or to community drop points.</a:t>
            </a:r>
          </a:p>
          <a:p>
            <a:pPr algn="l">
              <a:spcBef>
                <a:spcPts val="600"/>
              </a:spcBef>
              <a:spcAft>
                <a:spcPts val="600"/>
              </a:spcAft>
            </a:pPr>
            <a:r>
              <a:rPr lang="en-GB" sz="1800" dirty="0" smtClean="0">
                <a:solidFill>
                  <a:srgbClr val="1F497D"/>
                </a:solidFill>
                <a:latin typeface="Arial" pitchFamily="34" charset="0"/>
                <a:ea typeface="Calibri" pitchFamily="34" charset="0"/>
              </a:rPr>
              <a:t>We are going to shop closer to home and goods will once again be delivered to our door.  The bigger change will be how those products actually get to the door.</a:t>
            </a:r>
          </a:p>
          <a:p>
            <a:pPr algn="l">
              <a:spcBef>
                <a:spcPts val="600"/>
              </a:spcBef>
              <a:spcAft>
                <a:spcPts val="600"/>
              </a:spcAft>
            </a:pPr>
            <a:endParaRPr lang="en-GB" sz="1800" dirty="0" smtClean="0">
              <a:solidFill>
                <a:srgbClr val="1F497D"/>
              </a:solidFill>
              <a:latin typeface="Arial" pitchFamily="34" charset="0"/>
              <a:ea typeface="Calibri" pitchFamily="34" charset="0"/>
            </a:endParaRP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71500" y="642938"/>
            <a:ext cx="8104956" cy="685800"/>
          </a:xfrm>
        </p:spPr>
        <p:txBody>
          <a:bodyPr/>
          <a:lstStyle/>
          <a:p>
            <a:r>
              <a:rPr lang="sv-SE" sz="2800" dirty="0" err="1" smtClean="0"/>
              <a:t>How</a:t>
            </a:r>
            <a:r>
              <a:rPr lang="sv-SE" sz="2800" dirty="0" smtClean="0"/>
              <a:t> </a:t>
            </a:r>
            <a:r>
              <a:rPr lang="sv-SE" sz="2800" dirty="0" err="1" smtClean="0"/>
              <a:t>we</a:t>
            </a:r>
            <a:r>
              <a:rPr lang="sv-SE" sz="2800" dirty="0" smtClean="0"/>
              <a:t> </a:t>
            </a:r>
            <a:r>
              <a:rPr lang="sv-SE" sz="2800" dirty="0" err="1" smtClean="0"/>
              <a:t>will</a:t>
            </a:r>
            <a:r>
              <a:rPr lang="sv-SE" sz="2800" dirty="0" smtClean="0"/>
              <a:t> </a:t>
            </a:r>
            <a:r>
              <a:rPr lang="sv-SE" sz="2800" dirty="0" err="1" smtClean="0"/>
              <a:t>purchase</a:t>
            </a:r>
            <a:r>
              <a:rPr lang="sv-SE" sz="2800" dirty="0" smtClean="0"/>
              <a:t> </a:t>
            </a:r>
            <a:r>
              <a:rPr lang="sv-SE" sz="2800" dirty="0" err="1" smtClean="0"/>
              <a:t>our</a:t>
            </a:r>
            <a:r>
              <a:rPr lang="sv-SE" sz="2800" dirty="0" smtClean="0"/>
              <a:t> </a:t>
            </a:r>
            <a:r>
              <a:rPr lang="sv-SE" sz="2800" dirty="0" err="1" smtClean="0"/>
              <a:t>physical</a:t>
            </a:r>
            <a:r>
              <a:rPr lang="sv-SE" sz="2800" dirty="0" smtClean="0"/>
              <a:t> </a:t>
            </a:r>
            <a:r>
              <a:rPr lang="sv-SE" sz="2800" dirty="0" err="1" smtClean="0"/>
              <a:t>goods</a:t>
            </a:r>
            <a:endParaRPr lang="en-GB" sz="2800" dirty="0" smtClean="0"/>
          </a:p>
        </p:txBody>
      </p:sp>
      <p:pic>
        <p:nvPicPr>
          <p:cNvPr id="40971" name="Picture 11" descr="http://www.frugalupstate.com/wp-content/uploads/2011/10/IMG_4766.jpg"/>
          <p:cNvPicPr>
            <a:picLocks noChangeAspect="1" noChangeArrowheads="1"/>
          </p:cNvPicPr>
          <p:nvPr/>
        </p:nvPicPr>
        <p:blipFill>
          <a:blip r:embed="rId2" cstate="print"/>
          <a:srcRect/>
          <a:stretch>
            <a:fillRect/>
          </a:stretch>
        </p:blipFill>
        <p:spPr bwMode="auto">
          <a:xfrm>
            <a:off x="1691680" y="1988839"/>
            <a:ext cx="5760640" cy="4306127"/>
          </a:xfrm>
          <a:prstGeom prst="rect">
            <a:avLst/>
          </a:prstGeom>
          <a:noFill/>
        </p:spPr>
      </p:pic>
      <p:pic>
        <p:nvPicPr>
          <p:cNvPr id="15362" name="Picture 2" descr="http://blog.eogn.com/.a/6a00d8341c767353ef01347fbb471f970c-800wi"/>
          <p:cNvPicPr>
            <a:picLocks noChangeAspect="1" noChangeArrowheads="1"/>
          </p:cNvPicPr>
          <p:nvPr/>
        </p:nvPicPr>
        <p:blipFill>
          <a:blip r:embed="rId3" cstate="print"/>
          <a:srcRect/>
          <a:stretch>
            <a:fillRect/>
          </a:stretch>
        </p:blipFill>
        <p:spPr bwMode="auto">
          <a:xfrm>
            <a:off x="5724128" y="4581128"/>
            <a:ext cx="1681354" cy="1674887"/>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571500" y="642938"/>
            <a:ext cx="8104956" cy="685800"/>
          </a:xfrm>
        </p:spPr>
        <p:txBody>
          <a:bodyPr/>
          <a:lstStyle/>
          <a:p>
            <a:r>
              <a:rPr lang="sv-SE" sz="2800" dirty="0" err="1" smtClean="0"/>
              <a:t>How</a:t>
            </a:r>
            <a:r>
              <a:rPr lang="sv-SE" sz="2800" dirty="0" smtClean="0"/>
              <a:t> the </a:t>
            </a:r>
            <a:r>
              <a:rPr lang="sv-SE" sz="2800" dirty="0" err="1" smtClean="0"/>
              <a:t>goods</a:t>
            </a:r>
            <a:r>
              <a:rPr lang="sv-SE" sz="2800" dirty="0" smtClean="0"/>
              <a:t> </a:t>
            </a:r>
            <a:r>
              <a:rPr lang="sv-SE" sz="2800" dirty="0" err="1" smtClean="0"/>
              <a:t>will</a:t>
            </a:r>
            <a:r>
              <a:rPr lang="sv-SE" sz="2800" dirty="0" smtClean="0"/>
              <a:t> get to the </a:t>
            </a:r>
            <a:r>
              <a:rPr lang="sv-SE" sz="2800" dirty="0" err="1" smtClean="0"/>
              <a:t>door</a:t>
            </a:r>
            <a:r>
              <a:rPr lang="sv-SE" sz="2800" dirty="0" smtClean="0"/>
              <a:t>.</a:t>
            </a:r>
            <a:endParaRPr lang="en-GB" sz="2800" dirty="0" smtClean="0"/>
          </a:p>
        </p:txBody>
      </p:sp>
      <p:sp>
        <p:nvSpPr>
          <p:cNvPr id="5" name="Rectangle 4"/>
          <p:cNvSpPr/>
          <p:nvPr/>
        </p:nvSpPr>
        <p:spPr>
          <a:xfrm>
            <a:off x="611560" y="1268760"/>
            <a:ext cx="5400600" cy="2185214"/>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Across the United States, Amazon is erecting massive distribution </a:t>
            </a:r>
            <a:r>
              <a:rPr lang="en-GB" sz="1800" dirty="0" err="1" smtClean="0">
                <a:solidFill>
                  <a:srgbClr val="1F497D"/>
                </a:solidFill>
                <a:latin typeface="Arial" pitchFamily="34" charset="0"/>
                <a:ea typeface="Calibri" pitchFamily="34" charset="0"/>
              </a:rPr>
              <a:t>centers</a:t>
            </a:r>
            <a:r>
              <a:rPr lang="en-GB" sz="1800" dirty="0" smtClean="0">
                <a:solidFill>
                  <a:srgbClr val="1F497D"/>
                </a:solidFill>
                <a:latin typeface="Arial" pitchFamily="34" charset="0"/>
                <a:ea typeface="Calibri" pitchFamily="34" charset="0"/>
              </a:rPr>
              <a:t> in the nation’s exurbs to shorten the distance between online shoppers and the goods they want. They are now committing to a program that will get those goods to consumers in hours rather than days.</a:t>
            </a:r>
          </a:p>
          <a:p>
            <a:pPr algn="l">
              <a:spcBef>
                <a:spcPts val="600"/>
              </a:spcBef>
              <a:spcAft>
                <a:spcPts val="600"/>
              </a:spcAft>
            </a:pPr>
            <a:endParaRPr lang="en-US" sz="1800" dirty="0" smtClean="0">
              <a:solidFill>
                <a:srgbClr val="1F497D"/>
              </a:solidFill>
              <a:latin typeface="Arial" pitchFamily="34" charset="0"/>
              <a:ea typeface="Calibri" pitchFamily="34" charset="0"/>
            </a:endParaRPr>
          </a:p>
        </p:txBody>
      </p:sp>
      <p:sp>
        <p:nvSpPr>
          <p:cNvPr id="4" name="Rectangle 3"/>
          <p:cNvSpPr/>
          <p:nvPr/>
        </p:nvSpPr>
        <p:spPr>
          <a:xfrm>
            <a:off x="611560" y="3140968"/>
            <a:ext cx="7200800" cy="2031325"/>
          </a:xfrm>
          <a:prstGeom prst="rect">
            <a:avLst/>
          </a:prstGeom>
        </p:spPr>
        <p:txBody>
          <a:bodyPr wrap="square">
            <a:spAutoFit/>
          </a:bodyPr>
          <a:lstStyle/>
          <a:p>
            <a:pPr algn="l">
              <a:spcBef>
                <a:spcPts val="600"/>
              </a:spcBef>
              <a:spcAft>
                <a:spcPts val="600"/>
              </a:spcAft>
            </a:pPr>
            <a:r>
              <a:rPr lang="en-GB" sz="1800" i="1" dirty="0" smtClean="0">
                <a:solidFill>
                  <a:srgbClr val="1F497D"/>
                </a:solidFill>
                <a:latin typeface="Arial" pitchFamily="34" charset="0"/>
                <a:ea typeface="Calibri" pitchFamily="34" charset="0"/>
              </a:rPr>
              <a:t>“We're excited to share Prime Air — something the team has been working on in our next generation R&amp;D lab. The goal of this new delivery system is to get packages into customers' hands in 30 minutes or less using unmanned aerial vehicles.  Putting Prime Air into commercial use will take some number of years as we advance the technology and wait for the necessary FAA rules and regulations.”  </a:t>
            </a:r>
            <a:r>
              <a:rPr lang="en-GB" sz="1800" dirty="0" smtClean="0">
                <a:solidFill>
                  <a:srgbClr val="1F497D"/>
                </a:solidFill>
                <a:latin typeface="Arial" pitchFamily="34" charset="0"/>
                <a:ea typeface="Calibri" pitchFamily="34" charset="0"/>
              </a:rPr>
              <a:t>Jeff </a:t>
            </a:r>
            <a:r>
              <a:rPr lang="en-GB" sz="1800" dirty="0" err="1" smtClean="0">
                <a:solidFill>
                  <a:srgbClr val="1F497D"/>
                </a:solidFill>
                <a:latin typeface="Arial" pitchFamily="34" charset="0"/>
                <a:ea typeface="Calibri" pitchFamily="34" charset="0"/>
              </a:rPr>
              <a:t>Bezos</a:t>
            </a:r>
            <a:r>
              <a:rPr lang="en-GB" sz="1800" dirty="0" smtClean="0">
                <a:solidFill>
                  <a:srgbClr val="1F497D"/>
                </a:solidFill>
                <a:latin typeface="Arial" pitchFamily="34" charset="0"/>
                <a:ea typeface="Calibri" pitchFamily="34" charset="0"/>
              </a:rPr>
              <a:t>, Amazon CEO </a:t>
            </a: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wired.com/images_blogs/business/2013/01/amazon-dc.jpg"/>
          <p:cNvPicPr>
            <a:picLocks noChangeAspect="1" noChangeArrowheads="1"/>
          </p:cNvPicPr>
          <p:nvPr/>
        </p:nvPicPr>
        <p:blipFill>
          <a:blip r:embed="rId2" cstate="print"/>
          <a:srcRect/>
          <a:stretch>
            <a:fillRect/>
          </a:stretch>
        </p:blipFill>
        <p:spPr bwMode="auto">
          <a:xfrm>
            <a:off x="-1841800" y="1"/>
            <a:ext cx="10985800" cy="6858000"/>
          </a:xfrm>
          <a:prstGeom prst="rect">
            <a:avLst/>
          </a:prstGeom>
          <a:noFill/>
        </p:spPr>
      </p:pic>
      <p:pic>
        <p:nvPicPr>
          <p:cNvPr id="17410" name="Picture 2" descr="https://images-na.ssl-images-amazon.com/images/G/01/acs/rowland/assets/image-gallery-01._V367570019_.jpg%22"/>
          <p:cNvPicPr>
            <a:picLocks noChangeAspect="1" noChangeArrowheads="1"/>
          </p:cNvPicPr>
          <p:nvPr/>
        </p:nvPicPr>
        <p:blipFill>
          <a:blip r:embed="rId3" cstate="print"/>
          <a:srcRect/>
          <a:stretch>
            <a:fillRect/>
          </a:stretch>
        </p:blipFill>
        <p:spPr bwMode="auto">
          <a:xfrm>
            <a:off x="4172847" y="0"/>
            <a:ext cx="4971153" cy="2564904"/>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ppt_w</p:attrName>
                                        </p:attrNameLst>
                                      </p:cBhvr>
                                      <p:tavLst>
                                        <p:tav tm="0">
                                          <p:val>
                                            <p:fltVal val="0"/>
                                          </p:val>
                                        </p:tav>
                                        <p:tav tm="100000">
                                          <p:val>
                                            <p:strVal val="#ppt_w"/>
                                          </p:val>
                                        </p:tav>
                                      </p:tavLst>
                                    </p:anim>
                                    <p:anim calcmode="lin" valueType="num">
                                      <p:cBhvr>
                                        <p:cTn id="8" dur="2000" fill="hold"/>
                                        <p:tgtEl>
                                          <p:spTgt spid="17410"/>
                                        </p:tgtEl>
                                        <p:attrNameLst>
                                          <p:attrName>ppt_h</p:attrName>
                                        </p:attrNameLst>
                                      </p:cBhvr>
                                      <p:tavLst>
                                        <p:tav tm="0">
                                          <p:val>
                                            <p:fltVal val="0"/>
                                          </p:val>
                                        </p:tav>
                                        <p:tav tm="100000">
                                          <p:val>
                                            <p:strVal val="#ppt_h"/>
                                          </p:val>
                                        </p:tav>
                                      </p:tavLst>
                                    </p:anim>
                                    <p:anim calcmode="lin" valueType="num">
                                      <p:cBhvr>
                                        <p:cTn id="9" dur="2000" fill="hold"/>
                                        <p:tgtEl>
                                          <p:spTgt spid="1741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Cities Are the Future of Human Evolution"/>
          <p:cNvPicPr>
            <a:picLocks noChangeAspect="1" noChangeArrowheads="1"/>
          </p:cNvPicPr>
          <p:nvPr/>
        </p:nvPicPr>
        <p:blipFill>
          <a:blip r:embed="rId2" cstate="print"/>
          <a:srcRect/>
          <a:stretch>
            <a:fillRect/>
          </a:stretch>
        </p:blipFill>
        <p:spPr bwMode="auto">
          <a:xfrm>
            <a:off x="4716016" y="1268760"/>
            <a:ext cx="2736304" cy="1825628"/>
          </a:xfrm>
          <a:prstGeom prst="rect">
            <a:avLst/>
          </a:prstGeom>
          <a:noFill/>
        </p:spPr>
      </p:pic>
      <p:sp>
        <p:nvSpPr>
          <p:cNvPr id="20" name="TextBox 19"/>
          <p:cNvSpPr txBox="1"/>
          <p:nvPr/>
        </p:nvSpPr>
        <p:spPr>
          <a:xfrm>
            <a:off x="6228184" y="1340768"/>
            <a:ext cx="1186543" cy="584775"/>
          </a:xfrm>
          <a:prstGeom prst="rect">
            <a:avLst/>
          </a:prstGeom>
          <a:noFill/>
        </p:spPr>
        <p:txBody>
          <a:bodyPr wrap="none" rtlCol="0">
            <a:spAutoFit/>
          </a:bodyPr>
          <a:lstStyle/>
          <a:p>
            <a:r>
              <a:rPr lang="en-US" sz="3200" dirty="0" smtClean="0">
                <a:solidFill>
                  <a:srgbClr val="FFDF79"/>
                </a:solidFill>
                <a:latin typeface="Arial" pitchFamily="34" charset="0"/>
                <a:ea typeface="Calibri" pitchFamily="34" charset="0"/>
              </a:rPr>
              <a:t>Move</a:t>
            </a: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1" name="Straight Connector 50"/>
          <p:cNvCxnSpPr/>
          <p:nvPr/>
        </p:nvCxnSpPr>
        <p:spPr bwMode="auto">
          <a:xfrm>
            <a:off x="7812360" y="1844824"/>
            <a:ext cx="0" cy="4104456"/>
          </a:xfrm>
          <a:prstGeom prst="line">
            <a:avLst/>
          </a:prstGeom>
          <a:solidFill>
            <a:schemeClr val="accent1"/>
          </a:solidFill>
          <a:ln w="9525" cap="flat" cmpd="sng" algn="ctr">
            <a:solidFill>
              <a:schemeClr val="accent3">
                <a:lumMod val="75000"/>
              </a:schemeClr>
            </a:solidFill>
            <a:prstDash val="solid"/>
            <a:round/>
            <a:headEnd type="none" w="med" len="med"/>
            <a:tailEnd type="none" w="med" len="med"/>
          </a:ln>
          <a:effectLst/>
        </p:spPr>
      </p:cxnSp>
      <p:sp>
        <p:nvSpPr>
          <p:cNvPr id="140" name="Rectangle 139"/>
          <p:cNvSpPr/>
          <p:nvPr/>
        </p:nvSpPr>
        <p:spPr bwMode="auto">
          <a:xfrm>
            <a:off x="6732240" y="2780928"/>
            <a:ext cx="2160240" cy="288032"/>
          </a:xfrm>
          <a:prstGeom prst="rect">
            <a:avLst/>
          </a:prstGeom>
          <a:solidFill>
            <a:srgbClr val="CC330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Nigeria</a:t>
            </a:r>
          </a:p>
        </p:txBody>
      </p:sp>
      <p:cxnSp>
        <p:nvCxnSpPr>
          <p:cNvPr id="35" name="Straight Connector 34"/>
          <p:cNvCxnSpPr/>
          <p:nvPr/>
        </p:nvCxnSpPr>
        <p:spPr bwMode="auto">
          <a:xfrm>
            <a:off x="1619672" y="1844824"/>
            <a:ext cx="0" cy="4104456"/>
          </a:xfrm>
          <a:prstGeom prst="line">
            <a:avLst/>
          </a:prstGeom>
          <a:solidFill>
            <a:schemeClr val="accent1"/>
          </a:solidFill>
          <a:ln w="9525" cap="flat" cmpd="sng" algn="ctr">
            <a:solidFill>
              <a:schemeClr val="accent3">
                <a:lumMod val="75000"/>
              </a:schemeClr>
            </a:solidFill>
            <a:prstDash val="solid"/>
            <a:round/>
            <a:headEnd type="none" w="med" len="med"/>
            <a:tailEnd type="none" w="med" len="med"/>
          </a:ln>
          <a:effectLst/>
        </p:spPr>
      </p:cxnSp>
      <p:sp>
        <p:nvSpPr>
          <p:cNvPr id="3" name="Rectangle 2"/>
          <p:cNvSpPr/>
          <p:nvPr/>
        </p:nvSpPr>
        <p:spPr bwMode="auto">
          <a:xfrm>
            <a:off x="539552" y="1124744"/>
            <a:ext cx="576064" cy="288032"/>
          </a:xfrm>
          <a:prstGeom prst="rect">
            <a:avLst/>
          </a:prstGeom>
          <a:solidFill>
            <a:srgbClr val="CC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Franklin Gothic Demi" pitchFamily="34" charset="0"/>
              </a:rPr>
              <a:t>2.5</a:t>
            </a:r>
          </a:p>
        </p:txBody>
      </p:sp>
      <p:sp>
        <p:nvSpPr>
          <p:cNvPr id="4" name="Rectangle 3"/>
          <p:cNvSpPr/>
          <p:nvPr/>
        </p:nvSpPr>
        <p:spPr bwMode="auto">
          <a:xfrm>
            <a:off x="3635896" y="1124744"/>
            <a:ext cx="1584176" cy="288032"/>
          </a:xfrm>
          <a:prstGeom prst="rect">
            <a:avLst/>
          </a:prstGeom>
          <a:solidFill>
            <a:srgbClr val="CC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Franklin Gothic Demi" pitchFamily="34" charset="0"/>
              </a:rPr>
              <a:t>7.2</a:t>
            </a:r>
          </a:p>
        </p:txBody>
      </p:sp>
      <p:sp>
        <p:nvSpPr>
          <p:cNvPr id="5" name="Rectangle 4"/>
          <p:cNvSpPr/>
          <p:nvPr/>
        </p:nvSpPr>
        <p:spPr bwMode="auto">
          <a:xfrm>
            <a:off x="6732240" y="1124744"/>
            <a:ext cx="2088232" cy="288032"/>
          </a:xfrm>
          <a:prstGeom prst="rect">
            <a:avLst/>
          </a:prstGeom>
          <a:solidFill>
            <a:srgbClr val="CC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Franklin Gothic Demi" pitchFamily="34" charset="0"/>
              </a:rPr>
              <a:t> Total World Population  </a:t>
            </a:r>
            <a:r>
              <a:rPr lang="en-US" sz="1600" dirty="0" smtClean="0">
                <a:solidFill>
                  <a:schemeClr val="bg1"/>
                </a:solidFill>
                <a:latin typeface="Franklin Gothic Demi" pitchFamily="34" charset="0"/>
              </a:rPr>
              <a:t>9.6</a:t>
            </a:r>
            <a:endParaRPr kumimoji="0" lang="en-US" sz="1600" b="0" i="0" u="none" strike="noStrike" cap="none" normalizeH="0" baseline="0" dirty="0" smtClean="0">
              <a:ln>
                <a:noFill/>
              </a:ln>
              <a:solidFill>
                <a:schemeClr val="bg1"/>
              </a:solidFill>
              <a:effectLst/>
              <a:latin typeface="Franklin Gothic Demi" pitchFamily="34" charset="0"/>
            </a:endParaRPr>
          </a:p>
        </p:txBody>
      </p:sp>
      <p:sp>
        <p:nvSpPr>
          <p:cNvPr id="7" name="Rectangle 6"/>
          <p:cNvSpPr/>
          <p:nvPr/>
        </p:nvSpPr>
        <p:spPr bwMode="auto">
          <a:xfrm>
            <a:off x="467544" y="764704"/>
            <a:ext cx="6480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ranklin Gothic Demi" pitchFamily="34" charset="0"/>
              </a:rPr>
              <a:t>1950</a:t>
            </a:r>
          </a:p>
        </p:txBody>
      </p:sp>
      <p:sp>
        <p:nvSpPr>
          <p:cNvPr id="8" name="Rectangle 7"/>
          <p:cNvSpPr/>
          <p:nvPr/>
        </p:nvSpPr>
        <p:spPr bwMode="auto">
          <a:xfrm>
            <a:off x="3635896" y="764704"/>
            <a:ext cx="6480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ranklin Gothic Demi" pitchFamily="34" charset="0"/>
              </a:rPr>
              <a:t>2013</a:t>
            </a:r>
          </a:p>
        </p:txBody>
      </p:sp>
      <p:sp>
        <p:nvSpPr>
          <p:cNvPr id="9" name="Rectangle 8"/>
          <p:cNvSpPr/>
          <p:nvPr/>
        </p:nvSpPr>
        <p:spPr bwMode="auto">
          <a:xfrm>
            <a:off x="6732240" y="764704"/>
            <a:ext cx="158417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Franklin Gothic Demi" pitchFamily="34" charset="0"/>
              </a:rPr>
              <a:t>2050</a:t>
            </a:r>
            <a:r>
              <a:rPr kumimoji="0" lang="en-US" sz="1800" b="0" i="0" u="none" strike="noStrike" cap="none" normalizeH="0" dirty="0" smtClean="0">
                <a:ln>
                  <a:noFill/>
                </a:ln>
                <a:solidFill>
                  <a:schemeClr val="tx1"/>
                </a:solidFill>
                <a:effectLst/>
                <a:latin typeface="Franklin Gothic Demi" pitchFamily="34" charset="0"/>
              </a:rPr>
              <a:t> forecast</a:t>
            </a:r>
            <a:endParaRPr kumimoji="0" lang="en-US" sz="1800" b="0" i="0" u="none" strike="noStrike" cap="none" normalizeH="0" baseline="0" dirty="0" smtClean="0">
              <a:ln>
                <a:noFill/>
              </a:ln>
              <a:solidFill>
                <a:schemeClr val="tx1"/>
              </a:solidFill>
              <a:effectLst/>
              <a:latin typeface="Franklin Gothic Demi" pitchFamily="34" charset="0"/>
            </a:endParaRPr>
          </a:p>
        </p:txBody>
      </p:sp>
      <p:sp>
        <p:nvSpPr>
          <p:cNvPr id="10" name="Rectangle 9"/>
          <p:cNvSpPr/>
          <p:nvPr/>
        </p:nvSpPr>
        <p:spPr bwMode="auto">
          <a:xfrm>
            <a:off x="3203848" y="6453336"/>
            <a:ext cx="216024" cy="216024"/>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3995936" y="6453336"/>
            <a:ext cx="216024" cy="216024"/>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491880" y="6381328"/>
            <a:ext cx="432048"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Asia</a:t>
            </a:r>
          </a:p>
        </p:txBody>
      </p:sp>
      <p:sp>
        <p:nvSpPr>
          <p:cNvPr id="14" name="Rectangle 13"/>
          <p:cNvSpPr/>
          <p:nvPr/>
        </p:nvSpPr>
        <p:spPr bwMode="auto">
          <a:xfrm>
            <a:off x="4283968" y="6381328"/>
            <a:ext cx="1152128"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North America</a:t>
            </a:r>
          </a:p>
        </p:txBody>
      </p:sp>
      <p:sp>
        <p:nvSpPr>
          <p:cNvPr id="15" name="Rectangle 14"/>
          <p:cNvSpPr/>
          <p:nvPr/>
        </p:nvSpPr>
        <p:spPr bwMode="auto">
          <a:xfrm>
            <a:off x="5796136" y="6381328"/>
            <a:ext cx="720080"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Europe</a:t>
            </a:r>
          </a:p>
        </p:txBody>
      </p:sp>
      <p:sp>
        <p:nvSpPr>
          <p:cNvPr id="16" name="Rectangle 15"/>
          <p:cNvSpPr/>
          <p:nvPr/>
        </p:nvSpPr>
        <p:spPr bwMode="auto">
          <a:xfrm>
            <a:off x="5508104" y="6453336"/>
            <a:ext cx="216024" cy="216024"/>
          </a:xfrm>
          <a:prstGeom prst="rect">
            <a:avLst/>
          </a:prstGeom>
          <a:solidFill>
            <a:srgbClr val="4068F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6876256" y="6381328"/>
            <a:ext cx="1080120"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Latin</a:t>
            </a:r>
            <a:r>
              <a:rPr kumimoji="0" lang="en-US" sz="1200" b="0" i="0" u="none" strike="noStrike" cap="none" normalizeH="0" dirty="0" smtClean="0">
                <a:ln>
                  <a:noFill/>
                </a:ln>
                <a:solidFill>
                  <a:schemeClr val="tx1"/>
                </a:solidFill>
                <a:effectLst/>
                <a:latin typeface="Franklin Gothic Demi" pitchFamily="34" charset="0"/>
              </a:rPr>
              <a:t> America</a:t>
            </a:r>
            <a:endParaRPr kumimoji="0" lang="en-US" sz="1200" b="0" i="0" u="none" strike="noStrike" cap="none" normalizeH="0" baseline="0" dirty="0" smtClean="0">
              <a:ln>
                <a:noFill/>
              </a:ln>
              <a:solidFill>
                <a:schemeClr val="tx1"/>
              </a:solidFill>
              <a:effectLst/>
              <a:latin typeface="Franklin Gothic Demi" pitchFamily="34" charset="0"/>
            </a:endParaRPr>
          </a:p>
        </p:txBody>
      </p:sp>
      <p:sp>
        <p:nvSpPr>
          <p:cNvPr id="18" name="Rectangle 17"/>
          <p:cNvSpPr/>
          <p:nvPr/>
        </p:nvSpPr>
        <p:spPr bwMode="auto">
          <a:xfrm>
            <a:off x="6588224" y="6453336"/>
            <a:ext cx="216024" cy="216024"/>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8316416" y="6381328"/>
            <a:ext cx="720080"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Franklin Gothic Demi" pitchFamily="34" charset="0"/>
              </a:rPr>
              <a:t>Africa</a:t>
            </a:r>
          </a:p>
        </p:txBody>
      </p:sp>
      <p:sp>
        <p:nvSpPr>
          <p:cNvPr id="20" name="Rectangle 19"/>
          <p:cNvSpPr/>
          <p:nvPr/>
        </p:nvSpPr>
        <p:spPr bwMode="auto">
          <a:xfrm>
            <a:off x="8028384" y="6453336"/>
            <a:ext cx="216024" cy="216024"/>
          </a:xfrm>
          <a:prstGeom prst="rect">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1187624" y="1124744"/>
            <a:ext cx="2160240"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Franklin Gothic Demi" pitchFamily="34" charset="0"/>
              </a:rPr>
              <a:t>Global population, billions</a:t>
            </a:r>
            <a:endParaRPr kumimoji="0" lang="en-US" sz="1400" b="0" i="0" u="none" strike="noStrike" cap="none" normalizeH="0" baseline="0" dirty="0" smtClean="0">
              <a:ln>
                <a:noFill/>
              </a:ln>
              <a:solidFill>
                <a:schemeClr val="bg1"/>
              </a:solidFill>
              <a:effectLst/>
              <a:latin typeface="Franklin Gothic Demi" pitchFamily="34" charset="0"/>
            </a:endParaRPr>
          </a:p>
        </p:txBody>
      </p:sp>
      <p:sp>
        <p:nvSpPr>
          <p:cNvPr id="22" name="Rectangle 21"/>
          <p:cNvSpPr/>
          <p:nvPr/>
        </p:nvSpPr>
        <p:spPr bwMode="auto">
          <a:xfrm>
            <a:off x="395536" y="1412776"/>
            <a:ext cx="302433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The ten most populous countries, billions of people</a:t>
            </a:r>
            <a:endParaRPr kumimoji="0" lang="en-US" sz="1400" b="0" i="0" u="none" strike="noStrike" cap="none" normalizeH="0" baseline="0" dirty="0" smtClean="0">
              <a:ln>
                <a:noFill/>
              </a:ln>
              <a:solidFill>
                <a:schemeClr val="tx1"/>
              </a:solidFill>
              <a:effectLst/>
              <a:latin typeface="Franklin Gothic Demi" pitchFamily="34" charset="0"/>
            </a:endParaRPr>
          </a:p>
        </p:txBody>
      </p:sp>
      <p:sp>
        <p:nvSpPr>
          <p:cNvPr id="23" name="Rectangle 22"/>
          <p:cNvSpPr/>
          <p:nvPr/>
        </p:nvSpPr>
        <p:spPr bwMode="auto">
          <a:xfrm>
            <a:off x="395536" y="1700808"/>
            <a:ext cx="24482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 0                     1                      3</a:t>
            </a:r>
            <a:endParaRPr kumimoji="0" lang="en-US" sz="1400" b="0" i="0" u="none" strike="noStrike" cap="none" normalizeH="0" baseline="0" dirty="0" smtClean="0">
              <a:ln>
                <a:noFill/>
              </a:ln>
              <a:solidFill>
                <a:schemeClr val="tx1"/>
              </a:solidFill>
              <a:effectLst/>
              <a:latin typeface="Franklin Gothic Demi" pitchFamily="34" charset="0"/>
            </a:endParaRPr>
          </a:p>
        </p:txBody>
      </p:sp>
      <p:sp>
        <p:nvSpPr>
          <p:cNvPr id="26" name="Rectangle 25"/>
          <p:cNvSpPr/>
          <p:nvPr/>
        </p:nvSpPr>
        <p:spPr bwMode="auto">
          <a:xfrm>
            <a:off x="3491880" y="1700808"/>
            <a:ext cx="24482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 0                     1                      3</a:t>
            </a:r>
            <a:endParaRPr kumimoji="0" lang="en-US" sz="1400" b="0" i="0" u="none" strike="noStrike" cap="none" normalizeH="0" baseline="0" dirty="0" smtClean="0">
              <a:ln>
                <a:noFill/>
              </a:ln>
              <a:solidFill>
                <a:schemeClr val="tx1"/>
              </a:solidFill>
              <a:effectLst/>
              <a:latin typeface="Franklin Gothic Demi" pitchFamily="34" charset="0"/>
            </a:endParaRPr>
          </a:p>
        </p:txBody>
      </p:sp>
      <p:sp>
        <p:nvSpPr>
          <p:cNvPr id="27" name="Rectangle 26"/>
          <p:cNvSpPr/>
          <p:nvPr/>
        </p:nvSpPr>
        <p:spPr bwMode="auto">
          <a:xfrm>
            <a:off x="6588224" y="1700808"/>
            <a:ext cx="24482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 0                     1                      3</a:t>
            </a:r>
            <a:endParaRPr kumimoji="0" lang="en-US" sz="1400" b="0" i="0" u="none" strike="noStrike" cap="none" normalizeH="0" baseline="0" dirty="0" smtClean="0">
              <a:ln>
                <a:noFill/>
              </a:ln>
              <a:solidFill>
                <a:schemeClr val="tx1"/>
              </a:solidFill>
              <a:effectLst/>
              <a:latin typeface="Franklin Gothic Demi" pitchFamily="34" charset="0"/>
            </a:endParaRPr>
          </a:p>
        </p:txBody>
      </p:sp>
      <p:cxnSp>
        <p:nvCxnSpPr>
          <p:cNvPr id="33" name="Straight Connector 32"/>
          <p:cNvCxnSpPr/>
          <p:nvPr/>
        </p:nvCxnSpPr>
        <p:spPr bwMode="auto">
          <a:xfrm>
            <a:off x="539552" y="1844824"/>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2699792" y="1844824"/>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3635896" y="1844824"/>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5796136" y="1844824"/>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6732240" y="1844824"/>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8892480" y="1844824"/>
            <a:ext cx="0" cy="41044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Rectangle 56"/>
          <p:cNvSpPr/>
          <p:nvPr/>
        </p:nvSpPr>
        <p:spPr bwMode="auto">
          <a:xfrm>
            <a:off x="3635896" y="2060848"/>
            <a:ext cx="151216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Franklin Gothic Medium" pitchFamily="34" charset="0"/>
            </a:endParaRPr>
          </a:p>
        </p:txBody>
      </p:sp>
      <p:sp>
        <p:nvSpPr>
          <p:cNvPr id="62" name="Rectangle 61"/>
          <p:cNvSpPr/>
          <p:nvPr/>
        </p:nvSpPr>
        <p:spPr bwMode="auto">
          <a:xfrm>
            <a:off x="3635896" y="2420888"/>
            <a:ext cx="43204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a:off x="4716016" y="1844824"/>
            <a:ext cx="0" cy="4104456"/>
          </a:xfrm>
          <a:prstGeom prst="line">
            <a:avLst/>
          </a:prstGeom>
          <a:solidFill>
            <a:schemeClr val="accent1"/>
          </a:solidFill>
          <a:ln w="9525" cap="flat" cmpd="sng" algn="ctr">
            <a:solidFill>
              <a:schemeClr val="accent3">
                <a:lumMod val="75000"/>
              </a:schemeClr>
            </a:solidFill>
            <a:prstDash val="solid"/>
            <a:round/>
            <a:headEnd type="none" w="med" len="med"/>
            <a:tailEnd type="none" w="med" len="med"/>
          </a:ln>
          <a:effectLst/>
        </p:spPr>
      </p:cxnSp>
      <p:sp>
        <p:nvSpPr>
          <p:cNvPr id="66" name="Rectangle 65"/>
          <p:cNvSpPr/>
          <p:nvPr/>
        </p:nvSpPr>
        <p:spPr bwMode="auto">
          <a:xfrm>
            <a:off x="3635896" y="206084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China</a:t>
            </a:r>
          </a:p>
        </p:txBody>
      </p:sp>
      <p:cxnSp>
        <p:nvCxnSpPr>
          <p:cNvPr id="70" name="Straight Connector 69"/>
          <p:cNvCxnSpPr>
            <a:stCxn id="65" idx="3"/>
            <a:endCxn id="66" idx="1"/>
          </p:cNvCxnSpPr>
          <p:nvPr/>
        </p:nvCxnSpPr>
        <p:spPr bwMode="auto">
          <a:xfrm>
            <a:off x="2699792" y="2204864"/>
            <a:ext cx="936104" cy="0"/>
          </a:xfrm>
          <a:prstGeom prst="line">
            <a:avLst/>
          </a:prstGeom>
          <a:solidFill>
            <a:schemeClr val="accent1"/>
          </a:solidFill>
          <a:ln w="28575" cap="flat" cmpd="sng" algn="ctr">
            <a:solidFill>
              <a:srgbClr val="CC9900"/>
            </a:solidFill>
            <a:prstDash val="solid"/>
            <a:round/>
            <a:headEnd type="none" w="med" len="med"/>
            <a:tailEnd type="none" w="med" len="med"/>
          </a:ln>
          <a:effectLst/>
        </p:spPr>
      </p:cxnSp>
      <p:sp>
        <p:nvSpPr>
          <p:cNvPr id="71" name="Rectangle 70"/>
          <p:cNvSpPr/>
          <p:nvPr/>
        </p:nvSpPr>
        <p:spPr bwMode="auto">
          <a:xfrm>
            <a:off x="3635896" y="4941168"/>
            <a:ext cx="144016" cy="288032"/>
          </a:xfrm>
          <a:prstGeom prst="rect">
            <a:avLst/>
          </a:prstGeom>
          <a:solidFill>
            <a:srgbClr val="4068F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72" name="Rectangle 71"/>
          <p:cNvSpPr/>
          <p:nvPr/>
        </p:nvSpPr>
        <p:spPr bwMode="auto">
          <a:xfrm>
            <a:off x="3635896" y="4941168"/>
            <a:ext cx="2160240" cy="288032"/>
          </a:xfrm>
          <a:prstGeom prst="rect">
            <a:avLst/>
          </a:prstGeom>
          <a:solidFill>
            <a:srgbClr val="4068F9">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Russia</a:t>
            </a:r>
          </a:p>
        </p:txBody>
      </p:sp>
      <p:sp>
        <p:nvSpPr>
          <p:cNvPr id="76" name="Rectangle 75"/>
          <p:cNvSpPr/>
          <p:nvPr/>
        </p:nvSpPr>
        <p:spPr bwMode="auto">
          <a:xfrm>
            <a:off x="6732240" y="2420888"/>
            <a:ext cx="151216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Franklin Gothic Medium" pitchFamily="34" charset="0"/>
            </a:endParaRPr>
          </a:p>
        </p:txBody>
      </p:sp>
      <p:sp>
        <p:nvSpPr>
          <p:cNvPr id="77" name="Rectangle 76"/>
          <p:cNvSpPr/>
          <p:nvPr/>
        </p:nvSpPr>
        <p:spPr bwMode="auto">
          <a:xfrm>
            <a:off x="6732240" y="242088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China</a:t>
            </a:r>
          </a:p>
        </p:txBody>
      </p:sp>
      <p:sp>
        <p:nvSpPr>
          <p:cNvPr id="60" name="Rectangle 59"/>
          <p:cNvSpPr/>
          <p:nvPr/>
        </p:nvSpPr>
        <p:spPr bwMode="auto">
          <a:xfrm>
            <a:off x="3635896" y="2780928"/>
            <a:ext cx="2160240"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United States</a:t>
            </a:r>
          </a:p>
        </p:txBody>
      </p:sp>
      <p:sp>
        <p:nvSpPr>
          <p:cNvPr id="59" name="Rectangle 58"/>
          <p:cNvSpPr/>
          <p:nvPr/>
        </p:nvSpPr>
        <p:spPr bwMode="auto">
          <a:xfrm>
            <a:off x="3635896" y="2780928"/>
            <a:ext cx="360040"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73" name="Rectangle 72"/>
          <p:cNvSpPr/>
          <p:nvPr/>
        </p:nvSpPr>
        <p:spPr bwMode="auto">
          <a:xfrm>
            <a:off x="6732240" y="2060848"/>
            <a:ext cx="1728192"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1" name="Rectangle 60"/>
          <p:cNvSpPr/>
          <p:nvPr/>
        </p:nvSpPr>
        <p:spPr bwMode="auto">
          <a:xfrm>
            <a:off x="3635896" y="2420888"/>
            <a:ext cx="1296144"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3635896" y="242088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India</a:t>
            </a:r>
          </a:p>
        </p:txBody>
      </p:sp>
      <p:sp>
        <p:nvSpPr>
          <p:cNvPr id="69" name="Rectangle 68"/>
          <p:cNvSpPr/>
          <p:nvPr/>
        </p:nvSpPr>
        <p:spPr bwMode="auto">
          <a:xfrm>
            <a:off x="6732240" y="206084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India</a:t>
            </a:r>
          </a:p>
        </p:txBody>
      </p:sp>
      <p:sp>
        <p:nvSpPr>
          <p:cNvPr id="83" name="Rectangle 82"/>
          <p:cNvSpPr/>
          <p:nvPr/>
        </p:nvSpPr>
        <p:spPr bwMode="auto">
          <a:xfrm>
            <a:off x="395536" y="6309320"/>
            <a:ext cx="2376264"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latin typeface="Franklin Gothic Demi" pitchFamily="34" charset="0"/>
              </a:rPr>
              <a:t>*Then part of the Soviet Union</a:t>
            </a:r>
          </a:p>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Franklin Gothic Demi" pitchFamily="34" charset="0"/>
              </a:rPr>
              <a:t>USSR Population 1991</a:t>
            </a:r>
            <a:r>
              <a:rPr lang="en-US" sz="1200" dirty="0" smtClean="0">
                <a:latin typeface="Franklin Gothic Demi" pitchFamily="34" charset="0"/>
              </a:rPr>
              <a:t>: 283 million</a:t>
            </a:r>
          </a:p>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Franklin Gothic Demi" pitchFamily="34" charset="0"/>
              </a:rPr>
              <a:t>US Population</a:t>
            </a:r>
            <a:r>
              <a:rPr kumimoji="0" lang="en-US" sz="1200" i="0" u="none" strike="noStrike" cap="none" normalizeH="0" dirty="0" smtClean="0">
                <a:ln>
                  <a:noFill/>
                </a:ln>
                <a:solidFill>
                  <a:schemeClr val="tx1"/>
                </a:solidFill>
                <a:effectLst/>
                <a:latin typeface="Franklin Gothic Demi" pitchFamily="34" charset="0"/>
              </a:rPr>
              <a:t> 1991: 253 million</a:t>
            </a:r>
            <a:endParaRPr kumimoji="0" lang="en-US" sz="1200" i="0" u="none" strike="noStrike" cap="none" normalizeH="0" baseline="0" dirty="0" smtClean="0">
              <a:ln>
                <a:noFill/>
              </a:ln>
              <a:solidFill>
                <a:schemeClr val="tx1"/>
              </a:solidFill>
              <a:effectLst/>
              <a:latin typeface="Franklin Gothic Demi" pitchFamily="34" charset="0"/>
            </a:endParaRPr>
          </a:p>
        </p:txBody>
      </p:sp>
      <p:sp>
        <p:nvSpPr>
          <p:cNvPr id="84" name="Rectangle 83"/>
          <p:cNvSpPr/>
          <p:nvPr/>
        </p:nvSpPr>
        <p:spPr bwMode="auto">
          <a:xfrm>
            <a:off x="467544" y="5877272"/>
            <a:ext cx="302433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latin typeface="Franklin Gothic Demi" pitchFamily="34" charset="0"/>
              </a:rPr>
              <a:t>Source: United Nations</a:t>
            </a:r>
            <a:endParaRPr kumimoji="0" lang="en-US" sz="1400" i="0" u="none" strike="noStrike" cap="none" normalizeH="0" baseline="0" dirty="0" smtClean="0">
              <a:ln>
                <a:noFill/>
              </a:ln>
              <a:solidFill>
                <a:schemeClr val="tx1"/>
              </a:solidFill>
              <a:effectLst/>
              <a:latin typeface="Franklin Gothic Demi" pitchFamily="34" charset="0"/>
            </a:endParaRPr>
          </a:p>
        </p:txBody>
      </p:sp>
      <p:sp>
        <p:nvSpPr>
          <p:cNvPr id="52" name="Rectangle 51"/>
          <p:cNvSpPr/>
          <p:nvPr/>
        </p:nvSpPr>
        <p:spPr bwMode="auto">
          <a:xfrm>
            <a:off x="539552" y="2060848"/>
            <a:ext cx="576064"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539552" y="2420888"/>
            <a:ext cx="43204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55" name="Rectangle 54"/>
          <p:cNvSpPr/>
          <p:nvPr/>
        </p:nvSpPr>
        <p:spPr bwMode="auto">
          <a:xfrm>
            <a:off x="539552" y="2780928"/>
            <a:ext cx="216024"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56" name="Rectangle 55"/>
          <p:cNvSpPr/>
          <p:nvPr/>
        </p:nvSpPr>
        <p:spPr bwMode="auto">
          <a:xfrm>
            <a:off x="539552" y="3140968"/>
            <a:ext cx="144016" cy="288032"/>
          </a:xfrm>
          <a:prstGeom prst="rect">
            <a:avLst/>
          </a:prstGeom>
          <a:solidFill>
            <a:srgbClr val="4068F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64" name="Rectangle 63"/>
          <p:cNvSpPr/>
          <p:nvPr/>
        </p:nvSpPr>
        <p:spPr bwMode="auto">
          <a:xfrm>
            <a:off x="539552" y="242088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India</a:t>
            </a:r>
          </a:p>
        </p:txBody>
      </p:sp>
      <p:sp>
        <p:nvSpPr>
          <p:cNvPr id="65" name="Rectangle 64"/>
          <p:cNvSpPr/>
          <p:nvPr/>
        </p:nvSpPr>
        <p:spPr bwMode="auto">
          <a:xfrm>
            <a:off x="539552" y="206084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China</a:t>
            </a:r>
          </a:p>
        </p:txBody>
      </p:sp>
      <p:sp>
        <p:nvSpPr>
          <p:cNvPr id="67" name="Rectangle 66"/>
          <p:cNvSpPr/>
          <p:nvPr/>
        </p:nvSpPr>
        <p:spPr bwMode="auto">
          <a:xfrm>
            <a:off x="539552" y="2780928"/>
            <a:ext cx="2160240"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United States</a:t>
            </a:r>
          </a:p>
        </p:txBody>
      </p:sp>
      <p:sp>
        <p:nvSpPr>
          <p:cNvPr id="68" name="Rectangle 67"/>
          <p:cNvSpPr/>
          <p:nvPr/>
        </p:nvSpPr>
        <p:spPr bwMode="auto">
          <a:xfrm>
            <a:off x="539552" y="3140968"/>
            <a:ext cx="2160240" cy="288032"/>
          </a:xfrm>
          <a:prstGeom prst="rect">
            <a:avLst/>
          </a:prstGeom>
          <a:solidFill>
            <a:srgbClr val="4068F9">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Russia*</a:t>
            </a:r>
          </a:p>
        </p:txBody>
      </p:sp>
      <p:sp>
        <p:nvSpPr>
          <p:cNvPr id="75" name="Rectangle 74"/>
          <p:cNvSpPr/>
          <p:nvPr/>
        </p:nvSpPr>
        <p:spPr bwMode="auto">
          <a:xfrm>
            <a:off x="539552" y="3861048"/>
            <a:ext cx="7200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539552" y="350100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Japan</a:t>
            </a:r>
          </a:p>
        </p:txBody>
      </p:sp>
      <p:sp>
        <p:nvSpPr>
          <p:cNvPr id="79" name="Rectangle 78"/>
          <p:cNvSpPr/>
          <p:nvPr/>
        </p:nvSpPr>
        <p:spPr bwMode="auto">
          <a:xfrm>
            <a:off x="539552" y="386104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Indonesia</a:t>
            </a:r>
          </a:p>
        </p:txBody>
      </p:sp>
      <p:sp>
        <p:nvSpPr>
          <p:cNvPr id="80" name="Rectangle 79"/>
          <p:cNvSpPr/>
          <p:nvPr/>
        </p:nvSpPr>
        <p:spPr bwMode="auto">
          <a:xfrm>
            <a:off x="539552" y="3501008"/>
            <a:ext cx="72008"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539552" y="4581128"/>
            <a:ext cx="72008" cy="288032"/>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539552" y="4581128"/>
            <a:ext cx="2160240" cy="288032"/>
          </a:xfrm>
          <a:prstGeom prst="rect">
            <a:avLst/>
          </a:prstGeom>
          <a:solidFill>
            <a:schemeClr val="accent1">
              <a:lumMod val="60000"/>
              <a:lumOff val="40000"/>
              <a:alpha val="45098"/>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400" dirty="0" smtClean="0">
                <a:latin typeface="Franklin Gothic Medium" pitchFamily="34" charset="0"/>
              </a:rPr>
              <a:t>Brazil</a:t>
            </a:r>
          </a:p>
        </p:txBody>
      </p:sp>
      <p:sp>
        <p:nvSpPr>
          <p:cNvPr id="85" name="Rectangle 84"/>
          <p:cNvSpPr/>
          <p:nvPr/>
        </p:nvSpPr>
        <p:spPr bwMode="auto">
          <a:xfrm>
            <a:off x="539552" y="4221088"/>
            <a:ext cx="2160240" cy="288032"/>
          </a:xfrm>
          <a:prstGeom prst="rect">
            <a:avLst/>
          </a:prstGeom>
          <a:solidFill>
            <a:srgbClr val="4068F9">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Germany</a:t>
            </a:r>
          </a:p>
        </p:txBody>
      </p:sp>
      <p:sp>
        <p:nvSpPr>
          <p:cNvPr id="86" name="Rectangle 85"/>
          <p:cNvSpPr/>
          <p:nvPr/>
        </p:nvSpPr>
        <p:spPr bwMode="auto">
          <a:xfrm>
            <a:off x="539552" y="4221088"/>
            <a:ext cx="72008" cy="288032"/>
          </a:xfrm>
          <a:prstGeom prst="rect">
            <a:avLst/>
          </a:prstGeom>
          <a:solidFill>
            <a:srgbClr val="4068F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87" name="Rectangle 86"/>
          <p:cNvSpPr/>
          <p:nvPr/>
        </p:nvSpPr>
        <p:spPr bwMode="auto">
          <a:xfrm>
            <a:off x="539552" y="5301208"/>
            <a:ext cx="72008" cy="288032"/>
          </a:xfrm>
          <a:prstGeom prst="rect">
            <a:avLst/>
          </a:prstGeom>
          <a:solidFill>
            <a:srgbClr val="4068F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88" name="Rectangle 87"/>
          <p:cNvSpPr/>
          <p:nvPr/>
        </p:nvSpPr>
        <p:spPr bwMode="auto">
          <a:xfrm>
            <a:off x="539552" y="4941168"/>
            <a:ext cx="72008" cy="288032"/>
          </a:xfrm>
          <a:prstGeom prst="rect">
            <a:avLst/>
          </a:prstGeom>
          <a:solidFill>
            <a:srgbClr val="4068F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89" name="Rectangle 88"/>
          <p:cNvSpPr/>
          <p:nvPr/>
        </p:nvSpPr>
        <p:spPr bwMode="auto">
          <a:xfrm>
            <a:off x="539552" y="4941168"/>
            <a:ext cx="2160240" cy="288032"/>
          </a:xfrm>
          <a:prstGeom prst="rect">
            <a:avLst/>
          </a:prstGeom>
          <a:solidFill>
            <a:srgbClr val="4068F9">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Britain</a:t>
            </a:r>
          </a:p>
        </p:txBody>
      </p:sp>
      <p:sp>
        <p:nvSpPr>
          <p:cNvPr id="90" name="Rectangle 89"/>
          <p:cNvSpPr/>
          <p:nvPr/>
        </p:nvSpPr>
        <p:spPr bwMode="auto">
          <a:xfrm>
            <a:off x="539552" y="5301208"/>
            <a:ext cx="2160240" cy="288032"/>
          </a:xfrm>
          <a:prstGeom prst="rect">
            <a:avLst/>
          </a:prstGeom>
          <a:solidFill>
            <a:srgbClr val="4068F9">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Italy</a:t>
            </a:r>
          </a:p>
        </p:txBody>
      </p:sp>
      <p:cxnSp>
        <p:nvCxnSpPr>
          <p:cNvPr id="102" name="Straight Connector 101"/>
          <p:cNvCxnSpPr>
            <a:stCxn id="64" idx="3"/>
            <a:endCxn id="63" idx="1"/>
          </p:cNvCxnSpPr>
          <p:nvPr/>
        </p:nvCxnSpPr>
        <p:spPr bwMode="auto">
          <a:xfrm>
            <a:off x="2699792" y="2564904"/>
            <a:ext cx="936104" cy="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15" name="Straight Connector 114"/>
          <p:cNvCxnSpPr>
            <a:stCxn id="68" idx="3"/>
            <a:endCxn id="72" idx="1"/>
          </p:cNvCxnSpPr>
          <p:nvPr/>
        </p:nvCxnSpPr>
        <p:spPr bwMode="auto">
          <a:xfrm>
            <a:off x="2699792" y="3284984"/>
            <a:ext cx="936104" cy="1800200"/>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116" name="Straight Connector 115"/>
          <p:cNvCxnSpPr>
            <a:stCxn id="63" idx="3"/>
            <a:endCxn id="69" idx="1"/>
          </p:cNvCxnSpPr>
          <p:nvPr/>
        </p:nvCxnSpPr>
        <p:spPr bwMode="auto">
          <a:xfrm flipV="1">
            <a:off x="5796136" y="2204864"/>
            <a:ext cx="936104" cy="36004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19" name="Straight Connector 118"/>
          <p:cNvCxnSpPr>
            <a:stCxn id="66" idx="3"/>
            <a:endCxn id="77" idx="1"/>
          </p:cNvCxnSpPr>
          <p:nvPr/>
        </p:nvCxnSpPr>
        <p:spPr bwMode="auto">
          <a:xfrm>
            <a:off x="5796136" y="2204864"/>
            <a:ext cx="936104" cy="360040"/>
          </a:xfrm>
          <a:prstGeom prst="line">
            <a:avLst/>
          </a:prstGeom>
          <a:solidFill>
            <a:schemeClr val="accent1"/>
          </a:solidFill>
          <a:ln w="28575" cap="flat" cmpd="sng" algn="ctr">
            <a:solidFill>
              <a:srgbClr val="CC9900"/>
            </a:solidFill>
            <a:prstDash val="solid"/>
            <a:round/>
            <a:headEnd type="none" w="med" len="med"/>
            <a:tailEnd type="none" w="med" len="med"/>
          </a:ln>
          <a:effectLst/>
        </p:spPr>
      </p:cxnSp>
      <p:sp>
        <p:nvSpPr>
          <p:cNvPr id="122" name="Rectangle 121"/>
          <p:cNvSpPr/>
          <p:nvPr/>
        </p:nvSpPr>
        <p:spPr bwMode="auto">
          <a:xfrm>
            <a:off x="6732240" y="3140968"/>
            <a:ext cx="432048" cy="288032"/>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23" name="Rectangle 122"/>
          <p:cNvSpPr/>
          <p:nvPr/>
        </p:nvSpPr>
        <p:spPr bwMode="auto">
          <a:xfrm>
            <a:off x="6732240" y="3140968"/>
            <a:ext cx="2160240" cy="288032"/>
          </a:xfrm>
          <a:prstGeom prst="rect">
            <a:avLst/>
          </a:prstGeom>
          <a:solidFill>
            <a:srgbClr val="7030A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United States</a:t>
            </a:r>
          </a:p>
        </p:txBody>
      </p:sp>
      <p:sp>
        <p:nvSpPr>
          <p:cNvPr id="139" name="Rectangle 138"/>
          <p:cNvSpPr/>
          <p:nvPr/>
        </p:nvSpPr>
        <p:spPr bwMode="auto">
          <a:xfrm>
            <a:off x="6732240" y="2780928"/>
            <a:ext cx="432048" cy="288032"/>
          </a:xfrm>
          <a:prstGeom prst="rect">
            <a:avLst/>
          </a:prstGeom>
          <a:solidFill>
            <a:srgbClr val="CC33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cxnSp>
        <p:nvCxnSpPr>
          <p:cNvPr id="141" name="Straight Connector 140"/>
          <p:cNvCxnSpPr>
            <a:endCxn id="123" idx="1"/>
          </p:cNvCxnSpPr>
          <p:nvPr/>
        </p:nvCxnSpPr>
        <p:spPr bwMode="auto">
          <a:xfrm>
            <a:off x="5796136" y="2924944"/>
            <a:ext cx="936104" cy="360040"/>
          </a:xfrm>
          <a:prstGeom prst="line">
            <a:avLst/>
          </a:prstGeom>
          <a:solidFill>
            <a:schemeClr val="accent1"/>
          </a:solidFill>
          <a:ln w="28575" cap="flat" cmpd="sng" algn="ctr">
            <a:solidFill>
              <a:srgbClr val="7030A0"/>
            </a:solidFill>
            <a:prstDash val="solid"/>
            <a:round/>
            <a:headEnd type="none" w="med" len="med"/>
            <a:tailEnd type="none" w="med" len="med"/>
          </a:ln>
          <a:effectLst/>
        </p:spPr>
      </p:cxnSp>
      <p:cxnSp>
        <p:nvCxnSpPr>
          <p:cNvPr id="142" name="Straight Connector 141"/>
          <p:cNvCxnSpPr>
            <a:stCxn id="67" idx="3"/>
            <a:endCxn id="59" idx="1"/>
          </p:cNvCxnSpPr>
          <p:nvPr/>
        </p:nvCxnSpPr>
        <p:spPr bwMode="auto">
          <a:xfrm>
            <a:off x="2699792" y="2924944"/>
            <a:ext cx="936104" cy="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146" name="Rectangle 145"/>
          <p:cNvSpPr/>
          <p:nvPr/>
        </p:nvSpPr>
        <p:spPr bwMode="auto">
          <a:xfrm>
            <a:off x="3635896" y="3140968"/>
            <a:ext cx="288032"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47" name="Rectangle 146"/>
          <p:cNvSpPr/>
          <p:nvPr/>
        </p:nvSpPr>
        <p:spPr bwMode="auto">
          <a:xfrm>
            <a:off x="3635896" y="314096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Indonesia</a:t>
            </a:r>
          </a:p>
        </p:txBody>
      </p:sp>
      <p:sp>
        <p:nvSpPr>
          <p:cNvPr id="148" name="Rectangle 147"/>
          <p:cNvSpPr/>
          <p:nvPr/>
        </p:nvSpPr>
        <p:spPr bwMode="auto">
          <a:xfrm>
            <a:off x="6732240" y="3501008"/>
            <a:ext cx="360040"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49" name="Rectangle 148"/>
          <p:cNvSpPr/>
          <p:nvPr/>
        </p:nvSpPr>
        <p:spPr bwMode="auto">
          <a:xfrm>
            <a:off x="6732240" y="350100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Indonesia</a:t>
            </a:r>
          </a:p>
        </p:txBody>
      </p:sp>
      <p:cxnSp>
        <p:nvCxnSpPr>
          <p:cNvPr id="150" name="Straight Connector 149"/>
          <p:cNvCxnSpPr>
            <a:stCxn id="147" idx="3"/>
            <a:endCxn id="149" idx="1"/>
          </p:cNvCxnSpPr>
          <p:nvPr/>
        </p:nvCxnSpPr>
        <p:spPr bwMode="auto">
          <a:xfrm>
            <a:off x="5796136" y="3284984"/>
            <a:ext cx="936104" cy="360040"/>
          </a:xfrm>
          <a:prstGeom prst="line">
            <a:avLst/>
          </a:prstGeom>
          <a:solidFill>
            <a:schemeClr val="accent1"/>
          </a:solidFill>
          <a:ln w="28575" cap="flat" cmpd="sng" algn="ctr">
            <a:solidFill>
              <a:srgbClr val="CC9900"/>
            </a:solidFill>
            <a:prstDash val="solid"/>
            <a:round/>
            <a:headEnd type="none" w="med" len="med"/>
            <a:tailEnd type="none" w="med" len="med"/>
          </a:ln>
          <a:effectLst/>
        </p:spPr>
      </p:cxnSp>
      <p:sp>
        <p:nvSpPr>
          <p:cNvPr id="153" name="Rectangle 152"/>
          <p:cNvSpPr/>
          <p:nvPr/>
        </p:nvSpPr>
        <p:spPr bwMode="auto">
          <a:xfrm>
            <a:off x="3635896" y="530120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Japan</a:t>
            </a:r>
          </a:p>
        </p:txBody>
      </p:sp>
      <p:sp>
        <p:nvSpPr>
          <p:cNvPr id="154" name="Rectangle 153"/>
          <p:cNvSpPr/>
          <p:nvPr/>
        </p:nvSpPr>
        <p:spPr bwMode="auto">
          <a:xfrm>
            <a:off x="3635896" y="5301208"/>
            <a:ext cx="144016"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55" name="Rectangle 154"/>
          <p:cNvSpPr/>
          <p:nvPr/>
        </p:nvSpPr>
        <p:spPr bwMode="auto">
          <a:xfrm>
            <a:off x="3635896" y="458112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Bangladesh</a:t>
            </a:r>
          </a:p>
        </p:txBody>
      </p:sp>
      <p:sp>
        <p:nvSpPr>
          <p:cNvPr id="156" name="Rectangle 155"/>
          <p:cNvSpPr/>
          <p:nvPr/>
        </p:nvSpPr>
        <p:spPr bwMode="auto">
          <a:xfrm>
            <a:off x="3635896" y="4581128"/>
            <a:ext cx="144016"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57" name="Rectangle 156"/>
          <p:cNvSpPr/>
          <p:nvPr/>
        </p:nvSpPr>
        <p:spPr bwMode="auto">
          <a:xfrm>
            <a:off x="3635896" y="4221088"/>
            <a:ext cx="2160240" cy="288032"/>
          </a:xfrm>
          <a:prstGeom prst="rect">
            <a:avLst/>
          </a:prstGeom>
          <a:solidFill>
            <a:srgbClr val="CC330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Nigeria</a:t>
            </a:r>
          </a:p>
        </p:txBody>
      </p:sp>
      <p:sp>
        <p:nvSpPr>
          <p:cNvPr id="158" name="Rectangle 157"/>
          <p:cNvSpPr/>
          <p:nvPr/>
        </p:nvSpPr>
        <p:spPr bwMode="auto">
          <a:xfrm>
            <a:off x="3635896" y="4221088"/>
            <a:ext cx="216024" cy="288032"/>
          </a:xfrm>
          <a:prstGeom prst="rect">
            <a:avLst/>
          </a:prstGeom>
          <a:solidFill>
            <a:srgbClr val="CC33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59" name="Rectangle 158"/>
          <p:cNvSpPr/>
          <p:nvPr/>
        </p:nvSpPr>
        <p:spPr bwMode="auto">
          <a:xfrm>
            <a:off x="3635896" y="386104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Pakistan</a:t>
            </a:r>
          </a:p>
        </p:txBody>
      </p:sp>
      <p:sp>
        <p:nvSpPr>
          <p:cNvPr id="160" name="Rectangle 159"/>
          <p:cNvSpPr/>
          <p:nvPr/>
        </p:nvSpPr>
        <p:spPr bwMode="auto">
          <a:xfrm>
            <a:off x="3635896" y="3861048"/>
            <a:ext cx="216024"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61" name="Rectangle 160"/>
          <p:cNvSpPr/>
          <p:nvPr/>
        </p:nvSpPr>
        <p:spPr bwMode="auto">
          <a:xfrm>
            <a:off x="3635896" y="3501008"/>
            <a:ext cx="216024" cy="288032"/>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62" name="Rectangle 161"/>
          <p:cNvSpPr/>
          <p:nvPr/>
        </p:nvSpPr>
        <p:spPr bwMode="auto">
          <a:xfrm>
            <a:off x="3635896" y="3501008"/>
            <a:ext cx="2160240" cy="288032"/>
          </a:xfrm>
          <a:prstGeom prst="rect">
            <a:avLst/>
          </a:prstGeom>
          <a:solidFill>
            <a:schemeClr val="accent1">
              <a:lumMod val="60000"/>
              <a:lumOff val="40000"/>
              <a:alpha val="45098"/>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400" dirty="0" smtClean="0">
                <a:latin typeface="Franklin Gothic Medium" pitchFamily="34" charset="0"/>
              </a:rPr>
              <a:t>Brazil</a:t>
            </a:r>
          </a:p>
        </p:txBody>
      </p:sp>
      <p:sp>
        <p:nvSpPr>
          <p:cNvPr id="163" name="Rectangle 162"/>
          <p:cNvSpPr/>
          <p:nvPr/>
        </p:nvSpPr>
        <p:spPr bwMode="auto">
          <a:xfrm>
            <a:off x="6732240" y="4221088"/>
            <a:ext cx="288032" cy="288032"/>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64" name="Rectangle 163"/>
          <p:cNvSpPr/>
          <p:nvPr/>
        </p:nvSpPr>
        <p:spPr bwMode="auto">
          <a:xfrm>
            <a:off x="6732240" y="4221088"/>
            <a:ext cx="2160240" cy="288032"/>
          </a:xfrm>
          <a:prstGeom prst="rect">
            <a:avLst/>
          </a:prstGeom>
          <a:solidFill>
            <a:schemeClr val="accent1">
              <a:lumMod val="60000"/>
              <a:lumOff val="40000"/>
              <a:alpha val="45098"/>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400" dirty="0" smtClean="0">
                <a:latin typeface="Franklin Gothic Medium" pitchFamily="34" charset="0"/>
              </a:rPr>
              <a:t>Brazil</a:t>
            </a:r>
          </a:p>
        </p:txBody>
      </p:sp>
      <p:sp>
        <p:nvSpPr>
          <p:cNvPr id="165" name="Rectangle 164"/>
          <p:cNvSpPr/>
          <p:nvPr/>
        </p:nvSpPr>
        <p:spPr bwMode="auto">
          <a:xfrm>
            <a:off x="6732240" y="386104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Pakistan</a:t>
            </a:r>
          </a:p>
        </p:txBody>
      </p:sp>
      <p:sp>
        <p:nvSpPr>
          <p:cNvPr id="166" name="Rectangle 165"/>
          <p:cNvSpPr/>
          <p:nvPr/>
        </p:nvSpPr>
        <p:spPr bwMode="auto">
          <a:xfrm>
            <a:off x="6732240" y="3861048"/>
            <a:ext cx="288032"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67" name="Rectangle 166"/>
          <p:cNvSpPr/>
          <p:nvPr/>
        </p:nvSpPr>
        <p:spPr bwMode="auto">
          <a:xfrm>
            <a:off x="6732240" y="458112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Bangladesh</a:t>
            </a:r>
          </a:p>
        </p:txBody>
      </p:sp>
      <p:sp>
        <p:nvSpPr>
          <p:cNvPr id="168" name="Rectangle 167"/>
          <p:cNvSpPr/>
          <p:nvPr/>
        </p:nvSpPr>
        <p:spPr bwMode="auto">
          <a:xfrm>
            <a:off x="6732240" y="4581128"/>
            <a:ext cx="216024"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69" name="Rectangle 168"/>
          <p:cNvSpPr/>
          <p:nvPr/>
        </p:nvSpPr>
        <p:spPr bwMode="auto">
          <a:xfrm>
            <a:off x="6732240" y="4941168"/>
            <a:ext cx="2160240" cy="288032"/>
          </a:xfrm>
          <a:prstGeom prst="rect">
            <a:avLst/>
          </a:prstGeom>
          <a:solidFill>
            <a:srgbClr val="CC3300">
              <a:alpha val="4196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latin typeface="Franklin Gothic Medium" pitchFamily="34" charset="0"/>
              </a:rPr>
              <a:t>Ethiopia</a:t>
            </a:r>
          </a:p>
        </p:txBody>
      </p:sp>
      <p:sp>
        <p:nvSpPr>
          <p:cNvPr id="170" name="Rectangle 169"/>
          <p:cNvSpPr/>
          <p:nvPr/>
        </p:nvSpPr>
        <p:spPr bwMode="auto">
          <a:xfrm>
            <a:off x="6732240" y="4941168"/>
            <a:ext cx="216024" cy="288032"/>
          </a:xfrm>
          <a:prstGeom prst="rect">
            <a:avLst/>
          </a:prstGeom>
          <a:solidFill>
            <a:srgbClr val="CC33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71" name="Rectangle 170"/>
          <p:cNvSpPr/>
          <p:nvPr/>
        </p:nvSpPr>
        <p:spPr bwMode="auto">
          <a:xfrm>
            <a:off x="6732240" y="5301208"/>
            <a:ext cx="2160240" cy="288032"/>
          </a:xfrm>
          <a:prstGeom prst="rect">
            <a:avLst/>
          </a:prstGeom>
          <a:solidFill>
            <a:srgbClr val="CC9900">
              <a:alpha val="45882"/>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dirty="0" smtClean="0">
                <a:latin typeface="Franklin Gothic Medium" pitchFamily="34" charset="0"/>
              </a:rPr>
              <a:t>Philippines</a:t>
            </a:r>
          </a:p>
        </p:txBody>
      </p:sp>
      <p:sp>
        <p:nvSpPr>
          <p:cNvPr id="172" name="Rectangle 171"/>
          <p:cNvSpPr/>
          <p:nvPr/>
        </p:nvSpPr>
        <p:spPr bwMode="auto">
          <a:xfrm>
            <a:off x="6732240" y="5301208"/>
            <a:ext cx="144016" cy="288032"/>
          </a:xfrm>
          <a:prstGeom prst="rect">
            <a:avLst/>
          </a:prstGeom>
          <a:solidFill>
            <a:srgbClr val="CC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cxnSp>
        <p:nvCxnSpPr>
          <p:cNvPr id="173" name="Straight Connector 172"/>
          <p:cNvCxnSpPr>
            <a:stCxn id="157" idx="3"/>
            <a:endCxn id="139" idx="1"/>
          </p:cNvCxnSpPr>
          <p:nvPr/>
        </p:nvCxnSpPr>
        <p:spPr bwMode="auto">
          <a:xfrm flipV="1">
            <a:off x="5796136" y="2924944"/>
            <a:ext cx="936104" cy="144016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6" name="Straight Connector 175"/>
          <p:cNvCxnSpPr>
            <a:stCxn id="82" idx="3"/>
            <a:endCxn id="162" idx="1"/>
          </p:cNvCxnSpPr>
          <p:nvPr/>
        </p:nvCxnSpPr>
        <p:spPr bwMode="auto">
          <a:xfrm flipV="1">
            <a:off x="2699792" y="3645024"/>
            <a:ext cx="936104" cy="1080120"/>
          </a:xfrm>
          <a:prstGeom prst="line">
            <a:avLst/>
          </a:prstGeom>
          <a:solidFill>
            <a:schemeClr val="accent1"/>
          </a:solidFill>
          <a:ln w="28575" cap="flat" cmpd="sng" algn="ctr">
            <a:solidFill>
              <a:srgbClr val="00FFFF"/>
            </a:solidFill>
            <a:prstDash val="solid"/>
            <a:round/>
            <a:headEnd type="none" w="med" len="med"/>
            <a:tailEnd type="none" w="med" len="med"/>
          </a:ln>
          <a:effectLst/>
        </p:spPr>
      </p:cxnSp>
      <p:cxnSp>
        <p:nvCxnSpPr>
          <p:cNvPr id="179" name="Straight Connector 178"/>
          <p:cNvCxnSpPr>
            <a:stCxn id="78" idx="3"/>
            <a:endCxn id="154" idx="1"/>
          </p:cNvCxnSpPr>
          <p:nvPr/>
        </p:nvCxnSpPr>
        <p:spPr bwMode="auto">
          <a:xfrm>
            <a:off x="2699792" y="3645024"/>
            <a:ext cx="936104" cy="180020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82" name="Straight Connector 181"/>
          <p:cNvCxnSpPr>
            <a:stCxn id="79" idx="3"/>
            <a:endCxn id="147" idx="1"/>
          </p:cNvCxnSpPr>
          <p:nvPr/>
        </p:nvCxnSpPr>
        <p:spPr bwMode="auto">
          <a:xfrm flipV="1">
            <a:off x="2699792" y="3284984"/>
            <a:ext cx="936104" cy="72008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88" name="Straight Arrow Connector 187"/>
          <p:cNvCxnSpPr>
            <a:stCxn id="89" idx="3"/>
          </p:cNvCxnSpPr>
          <p:nvPr/>
        </p:nvCxnSpPr>
        <p:spPr bwMode="auto">
          <a:xfrm>
            <a:off x="2699792" y="5085184"/>
            <a:ext cx="432048" cy="864096"/>
          </a:xfrm>
          <a:prstGeom prst="straightConnector1">
            <a:avLst/>
          </a:prstGeom>
          <a:solidFill>
            <a:schemeClr val="accent1"/>
          </a:solidFill>
          <a:ln w="28575" cap="flat" cmpd="sng" algn="ctr">
            <a:solidFill>
              <a:schemeClr val="accent2"/>
            </a:solidFill>
            <a:prstDash val="solid"/>
            <a:round/>
            <a:headEnd type="none" w="med" len="med"/>
            <a:tailEnd type="arrow" w="med" len="med"/>
          </a:ln>
          <a:effectLst/>
        </p:spPr>
      </p:cxnSp>
      <p:cxnSp>
        <p:nvCxnSpPr>
          <p:cNvPr id="190" name="Straight Arrow Connector 189"/>
          <p:cNvCxnSpPr>
            <a:stCxn id="90" idx="3"/>
          </p:cNvCxnSpPr>
          <p:nvPr/>
        </p:nvCxnSpPr>
        <p:spPr bwMode="auto">
          <a:xfrm>
            <a:off x="2699792" y="5445224"/>
            <a:ext cx="432048" cy="504056"/>
          </a:xfrm>
          <a:prstGeom prst="straightConnector1">
            <a:avLst/>
          </a:prstGeom>
          <a:solidFill>
            <a:schemeClr val="accent1"/>
          </a:solidFill>
          <a:ln w="28575" cap="flat" cmpd="sng" algn="ctr">
            <a:solidFill>
              <a:schemeClr val="accent2"/>
            </a:solidFill>
            <a:prstDash val="solid"/>
            <a:round/>
            <a:headEnd type="none" w="med" len="med"/>
            <a:tailEnd type="arrow" w="med" len="med"/>
          </a:ln>
          <a:effectLst/>
        </p:spPr>
      </p:cxnSp>
      <p:cxnSp>
        <p:nvCxnSpPr>
          <p:cNvPr id="194" name="Straight Arrow Connector 193"/>
          <p:cNvCxnSpPr>
            <a:stCxn id="153" idx="3"/>
          </p:cNvCxnSpPr>
          <p:nvPr/>
        </p:nvCxnSpPr>
        <p:spPr bwMode="auto">
          <a:xfrm>
            <a:off x="5796136" y="5445224"/>
            <a:ext cx="360040" cy="504056"/>
          </a:xfrm>
          <a:prstGeom prst="straightConnector1">
            <a:avLst/>
          </a:prstGeom>
          <a:solidFill>
            <a:schemeClr val="accent1"/>
          </a:solidFill>
          <a:ln w="28575" cap="flat" cmpd="sng" algn="ctr">
            <a:solidFill>
              <a:srgbClr val="CC9900"/>
            </a:solidFill>
            <a:prstDash val="solid"/>
            <a:round/>
            <a:headEnd type="none" w="med" len="med"/>
            <a:tailEnd type="arrow" w="med" len="med"/>
          </a:ln>
          <a:effectLst/>
        </p:spPr>
      </p:cxnSp>
      <p:cxnSp>
        <p:nvCxnSpPr>
          <p:cNvPr id="196" name="Straight Arrow Connector 195"/>
          <p:cNvCxnSpPr>
            <a:stCxn id="72" idx="3"/>
          </p:cNvCxnSpPr>
          <p:nvPr/>
        </p:nvCxnSpPr>
        <p:spPr bwMode="auto">
          <a:xfrm>
            <a:off x="5796136" y="5085184"/>
            <a:ext cx="360040" cy="864096"/>
          </a:xfrm>
          <a:prstGeom prst="straightConnector1">
            <a:avLst/>
          </a:prstGeom>
          <a:solidFill>
            <a:schemeClr val="accent1"/>
          </a:solidFill>
          <a:ln w="28575" cap="flat" cmpd="sng" algn="ctr">
            <a:solidFill>
              <a:schemeClr val="accent2"/>
            </a:solidFill>
            <a:prstDash val="solid"/>
            <a:round/>
            <a:headEnd type="none" w="med" len="med"/>
            <a:tailEnd type="arrow" w="med" len="med"/>
          </a:ln>
          <a:effectLst/>
        </p:spPr>
      </p:cxnSp>
      <p:cxnSp>
        <p:nvCxnSpPr>
          <p:cNvPr id="197" name="Straight Connector 196"/>
          <p:cNvCxnSpPr>
            <a:stCxn id="155" idx="3"/>
            <a:endCxn id="168" idx="1"/>
          </p:cNvCxnSpPr>
          <p:nvPr/>
        </p:nvCxnSpPr>
        <p:spPr bwMode="auto">
          <a:xfrm>
            <a:off x="5796136" y="4725144"/>
            <a:ext cx="936104" cy="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198" name="Straight Connector 197"/>
          <p:cNvCxnSpPr>
            <a:stCxn id="159" idx="3"/>
            <a:endCxn id="166" idx="1"/>
          </p:cNvCxnSpPr>
          <p:nvPr/>
        </p:nvCxnSpPr>
        <p:spPr bwMode="auto">
          <a:xfrm>
            <a:off x="5796136" y="4005064"/>
            <a:ext cx="936104" cy="0"/>
          </a:xfrm>
          <a:prstGeom prst="line">
            <a:avLst/>
          </a:prstGeom>
          <a:solidFill>
            <a:schemeClr val="accent1"/>
          </a:solidFill>
          <a:ln w="28575" cap="flat" cmpd="sng" algn="ctr">
            <a:solidFill>
              <a:srgbClr val="CC9900"/>
            </a:solidFill>
            <a:prstDash val="solid"/>
            <a:round/>
            <a:headEnd type="none" w="med" len="med"/>
            <a:tailEnd type="none" w="med" len="med"/>
          </a:ln>
          <a:effectLst/>
        </p:spPr>
      </p:cxnSp>
      <p:cxnSp>
        <p:nvCxnSpPr>
          <p:cNvPr id="203" name="Straight Connector 202"/>
          <p:cNvCxnSpPr>
            <a:endCxn id="164" idx="1"/>
          </p:cNvCxnSpPr>
          <p:nvPr/>
        </p:nvCxnSpPr>
        <p:spPr bwMode="auto">
          <a:xfrm>
            <a:off x="5796136" y="3645024"/>
            <a:ext cx="936104" cy="720080"/>
          </a:xfrm>
          <a:prstGeom prst="line">
            <a:avLst/>
          </a:prstGeom>
          <a:solidFill>
            <a:schemeClr val="accent1"/>
          </a:solidFill>
          <a:ln w="28575" cap="flat" cmpd="sng" algn="ctr">
            <a:solidFill>
              <a:srgbClr val="00FFFF"/>
            </a:solidFill>
            <a:prstDash val="solid"/>
            <a:round/>
            <a:headEnd type="none" w="med" len="med"/>
            <a:tailEnd type="none" w="med" len="med"/>
          </a:ln>
          <a:effectLst/>
        </p:spPr>
      </p:cxnSp>
      <p:cxnSp>
        <p:nvCxnSpPr>
          <p:cNvPr id="208" name="Straight Arrow Connector 207"/>
          <p:cNvCxnSpPr>
            <a:stCxn id="85" idx="3"/>
          </p:cNvCxnSpPr>
          <p:nvPr/>
        </p:nvCxnSpPr>
        <p:spPr bwMode="auto">
          <a:xfrm>
            <a:off x="2699792" y="4365104"/>
            <a:ext cx="432048" cy="1584176"/>
          </a:xfrm>
          <a:prstGeom prst="straightConnector1">
            <a:avLst/>
          </a:prstGeom>
          <a:solidFill>
            <a:schemeClr val="accent1"/>
          </a:solidFill>
          <a:ln w="28575" cap="flat" cmpd="sng" algn="ctr">
            <a:solidFill>
              <a:schemeClr val="accent2"/>
            </a:solidFill>
            <a:prstDash val="solid"/>
            <a:round/>
            <a:headEnd type="none" w="med" len="med"/>
            <a:tailEnd type="arrow" w="med" len="med"/>
          </a:ln>
          <a:effectLst/>
        </p:spPr>
      </p:cxnSp>
      <p:cxnSp>
        <p:nvCxnSpPr>
          <p:cNvPr id="215" name="Straight Arrow Connector 214"/>
          <p:cNvCxnSpPr>
            <a:endCxn id="160" idx="1"/>
          </p:cNvCxnSpPr>
          <p:nvPr/>
        </p:nvCxnSpPr>
        <p:spPr bwMode="auto">
          <a:xfrm flipV="1">
            <a:off x="3203848" y="4005064"/>
            <a:ext cx="432048" cy="1944216"/>
          </a:xfrm>
          <a:prstGeom prst="straightConnector1">
            <a:avLst/>
          </a:prstGeom>
          <a:solidFill>
            <a:schemeClr val="accent1"/>
          </a:solidFill>
          <a:ln w="28575" cap="flat" cmpd="sng" algn="ctr">
            <a:solidFill>
              <a:srgbClr val="CC9900"/>
            </a:solidFill>
            <a:prstDash val="solid"/>
            <a:round/>
            <a:headEnd type="none" w="med" len="med"/>
            <a:tailEnd type="arrow" w="med" len="med"/>
          </a:ln>
          <a:effectLst/>
        </p:spPr>
      </p:cxnSp>
      <p:cxnSp>
        <p:nvCxnSpPr>
          <p:cNvPr id="219" name="Straight Arrow Connector 218"/>
          <p:cNvCxnSpPr>
            <a:endCxn id="156" idx="1"/>
          </p:cNvCxnSpPr>
          <p:nvPr/>
        </p:nvCxnSpPr>
        <p:spPr bwMode="auto">
          <a:xfrm flipV="1">
            <a:off x="3203848" y="4725144"/>
            <a:ext cx="432048" cy="1224136"/>
          </a:xfrm>
          <a:prstGeom prst="straightConnector1">
            <a:avLst/>
          </a:prstGeom>
          <a:solidFill>
            <a:schemeClr val="accent1"/>
          </a:solidFill>
          <a:ln w="28575" cap="flat" cmpd="sng" algn="ctr">
            <a:solidFill>
              <a:srgbClr val="CC9900"/>
            </a:solidFill>
            <a:prstDash val="solid"/>
            <a:round/>
            <a:headEnd type="none" w="med" len="med"/>
            <a:tailEnd type="arrow" w="med" len="med"/>
          </a:ln>
          <a:effectLst/>
        </p:spPr>
      </p:cxnSp>
      <p:cxnSp>
        <p:nvCxnSpPr>
          <p:cNvPr id="222" name="Straight Arrow Connector 221"/>
          <p:cNvCxnSpPr>
            <a:endCxn id="158" idx="1"/>
          </p:cNvCxnSpPr>
          <p:nvPr/>
        </p:nvCxnSpPr>
        <p:spPr bwMode="auto">
          <a:xfrm flipV="1">
            <a:off x="3203848" y="4365104"/>
            <a:ext cx="432048" cy="158417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225" name="Straight Arrow Connector 224"/>
          <p:cNvCxnSpPr>
            <a:endCxn id="170" idx="1"/>
          </p:cNvCxnSpPr>
          <p:nvPr/>
        </p:nvCxnSpPr>
        <p:spPr bwMode="auto">
          <a:xfrm flipV="1">
            <a:off x="6228184" y="5085184"/>
            <a:ext cx="504056" cy="86409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228" name="Straight Arrow Connector 227"/>
          <p:cNvCxnSpPr>
            <a:endCxn id="172" idx="1"/>
          </p:cNvCxnSpPr>
          <p:nvPr/>
        </p:nvCxnSpPr>
        <p:spPr bwMode="auto">
          <a:xfrm flipV="1">
            <a:off x="6228184" y="5445224"/>
            <a:ext cx="504056" cy="504056"/>
          </a:xfrm>
          <a:prstGeom prst="straightConnector1">
            <a:avLst/>
          </a:prstGeom>
          <a:solidFill>
            <a:schemeClr val="accent1"/>
          </a:solidFill>
          <a:ln w="28575" cap="flat" cmpd="sng" algn="ctr">
            <a:solidFill>
              <a:srgbClr val="CC9900"/>
            </a:solidFill>
            <a:prstDash val="solid"/>
            <a:round/>
            <a:headEnd type="none" w="med" len="med"/>
            <a:tailEnd type="arrow" w="med" len="med"/>
          </a:ln>
          <a:effectLst/>
        </p:spPr>
      </p:cxnSp>
      <p:sp>
        <p:nvSpPr>
          <p:cNvPr id="120" name="Rectangle 119"/>
          <p:cNvSpPr/>
          <p:nvPr/>
        </p:nvSpPr>
        <p:spPr bwMode="auto">
          <a:xfrm>
            <a:off x="179512" y="206084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1</a:t>
            </a:r>
          </a:p>
        </p:txBody>
      </p:sp>
      <p:sp>
        <p:nvSpPr>
          <p:cNvPr id="121" name="Rectangle 120"/>
          <p:cNvSpPr/>
          <p:nvPr/>
        </p:nvSpPr>
        <p:spPr bwMode="auto">
          <a:xfrm>
            <a:off x="179512" y="242088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2</a:t>
            </a:r>
          </a:p>
        </p:txBody>
      </p:sp>
      <p:sp>
        <p:nvSpPr>
          <p:cNvPr id="124" name="Rectangle 123"/>
          <p:cNvSpPr/>
          <p:nvPr/>
        </p:nvSpPr>
        <p:spPr bwMode="auto">
          <a:xfrm>
            <a:off x="179512" y="278092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3</a:t>
            </a:r>
          </a:p>
        </p:txBody>
      </p:sp>
      <p:sp>
        <p:nvSpPr>
          <p:cNvPr id="125" name="Rectangle 124"/>
          <p:cNvSpPr/>
          <p:nvPr/>
        </p:nvSpPr>
        <p:spPr bwMode="auto">
          <a:xfrm>
            <a:off x="179512" y="314096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4</a:t>
            </a:r>
          </a:p>
        </p:txBody>
      </p:sp>
      <p:sp>
        <p:nvSpPr>
          <p:cNvPr id="126" name="Rectangle 125"/>
          <p:cNvSpPr/>
          <p:nvPr/>
        </p:nvSpPr>
        <p:spPr bwMode="auto">
          <a:xfrm>
            <a:off x="179512" y="350100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5</a:t>
            </a:r>
          </a:p>
        </p:txBody>
      </p:sp>
      <p:sp>
        <p:nvSpPr>
          <p:cNvPr id="127" name="Rectangle 126"/>
          <p:cNvSpPr/>
          <p:nvPr/>
        </p:nvSpPr>
        <p:spPr bwMode="auto">
          <a:xfrm>
            <a:off x="179512" y="386104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6</a:t>
            </a:r>
          </a:p>
        </p:txBody>
      </p:sp>
      <p:sp>
        <p:nvSpPr>
          <p:cNvPr id="128" name="Rectangle 127"/>
          <p:cNvSpPr/>
          <p:nvPr/>
        </p:nvSpPr>
        <p:spPr bwMode="auto">
          <a:xfrm>
            <a:off x="539552" y="5301208"/>
            <a:ext cx="72008" cy="288032"/>
          </a:xfrm>
          <a:prstGeom prst="rect">
            <a:avLst/>
          </a:prstGeom>
          <a:solidFill>
            <a:srgbClr val="4068F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p>
        </p:txBody>
      </p:sp>
      <p:sp>
        <p:nvSpPr>
          <p:cNvPr id="129" name="Rectangle 128"/>
          <p:cNvSpPr/>
          <p:nvPr/>
        </p:nvSpPr>
        <p:spPr bwMode="auto">
          <a:xfrm>
            <a:off x="179512" y="422108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7</a:t>
            </a:r>
          </a:p>
        </p:txBody>
      </p:sp>
      <p:sp>
        <p:nvSpPr>
          <p:cNvPr id="130" name="Rectangle 129"/>
          <p:cNvSpPr/>
          <p:nvPr/>
        </p:nvSpPr>
        <p:spPr bwMode="auto">
          <a:xfrm>
            <a:off x="179512" y="458112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8</a:t>
            </a:r>
          </a:p>
        </p:txBody>
      </p:sp>
      <p:sp>
        <p:nvSpPr>
          <p:cNvPr id="131" name="Rectangle 130"/>
          <p:cNvSpPr/>
          <p:nvPr/>
        </p:nvSpPr>
        <p:spPr bwMode="auto">
          <a:xfrm>
            <a:off x="179512" y="494116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9</a:t>
            </a:r>
          </a:p>
        </p:txBody>
      </p:sp>
      <p:sp>
        <p:nvSpPr>
          <p:cNvPr id="132" name="Rectangle 131"/>
          <p:cNvSpPr/>
          <p:nvPr/>
        </p:nvSpPr>
        <p:spPr bwMode="auto">
          <a:xfrm>
            <a:off x="179512" y="5301208"/>
            <a:ext cx="28803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Franklin Gothic Demi" pitchFamily="34" charset="0"/>
              </a:rPr>
              <a:t>10</a:t>
            </a:r>
          </a:p>
        </p:txBody>
      </p:sp>
      <p:sp>
        <p:nvSpPr>
          <p:cNvPr id="133" name="Title 1"/>
          <p:cNvSpPr txBox="1">
            <a:spLocks/>
          </p:cNvSpPr>
          <p:nvPr/>
        </p:nvSpPr>
        <p:spPr>
          <a:xfrm>
            <a:off x="179512" y="188640"/>
            <a:ext cx="8104956" cy="685800"/>
          </a:xfrm>
          <a:prstGeom prst="rect">
            <a:avLst/>
          </a:prstGeom>
        </p:spPr>
        <p:txBody>
          <a:bodyPr/>
          <a:lstStyle/>
          <a:p>
            <a:pPr algn="l" eaLnBrk="0" hangingPunct="0">
              <a:defRPr/>
            </a:pPr>
            <a:r>
              <a:rPr lang="sv-SE" kern="0" dirty="0" err="1" smtClean="0">
                <a:latin typeface="+mj-lt"/>
                <a:ea typeface="+mj-ea"/>
                <a:cs typeface="+mj-cs"/>
              </a:rPr>
              <a:t>Countries</a:t>
            </a:r>
            <a:r>
              <a:rPr lang="sv-SE" kern="0" dirty="0" smtClean="0">
                <a:latin typeface="+mj-lt"/>
                <a:ea typeface="+mj-ea"/>
                <a:cs typeface="+mj-cs"/>
              </a:rPr>
              <a:t>: </a:t>
            </a:r>
            <a:r>
              <a:rPr lang="sv-SE" kern="0" dirty="0" err="1" smtClean="0">
                <a:latin typeface="+mj-lt"/>
                <a:ea typeface="+mj-ea"/>
                <a:cs typeface="+mj-cs"/>
              </a:rPr>
              <a:t>Where</a:t>
            </a:r>
            <a:r>
              <a:rPr lang="sv-SE" kern="0" dirty="0" smtClean="0">
                <a:latin typeface="+mj-lt"/>
                <a:ea typeface="+mj-ea"/>
                <a:cs typeface="+mj-cs"/>
              </a:rPr>
              <a:t> </a:t>
            </a:r>
            <a:r>
              <a:rPr lang="sv-SE" kern="0" dirty="0" err="1" smtClean="0">
                <a:latin typeface="+mj-lt"/>
                <a:ea typeface="+mj-ea"/>
                <a:cs typeface="+mj-cs"/>
              </a:rPr>
              <a:t>we</a:t>
            </a:r>
            <a:r>
              <a:rPr lang="sv-SE" kern="0" dirty="0" smtClean="0">
                <a:latin typeface="+mj-lt"/>
                <a:ea typeface="+mj-ea"/>
                <a:cs typeface="+mj-cs"/>
              </a:rPr>
              <a:t> </a:t>
            </a:r>
            <a:r>
              <a:rPr lang="sv-SE" kern="0" dirty="0" err="1" smtClean="0">
                <a:latin typeface="+mj-lt"/>
                <a:ea typeface="+mj-ea"/>
                <a:cs typeface="+mj-cs"/>
              </a:rPr>
              <a:t>will</a:t>
            </a:r>
            <a:r>
              <a:rPr lang="sv-SE" kern="0" dirty="0" smtClean="0">
                <a:latin typeface="+mj-lt"/>
                <a:ea typeface="+mj-ea"/>
                <a:cs typeface="+mj-cs"/>
              </a:rPr>
              <a:t> live</a:t>
            </a:r>
            <a:endParaRPr lang="en-GB" kern="0" dirty="0" smtClean="0">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smtClean="0">
              <a:ln>
                <a:noFill/>
              </a:ln>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727075"/>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Movement</a:t>
            </a:r>
            <a:endParaRPr lang="en-GB" sz="3200" kern="0" dirty="0">
              <a:solidFill>
                <a:schemeClr val="tx2"/>
              </a:solidFill>
              <a:latin typeface="+mj-lt"/>
              <a:ea typeface="+mj-ea"/>
              <a:cs typeface="+mj-cs"/>
            </a:endParaRPr>
          </a:p>
        </p:txBody>
      </p:sp>
      <p:sp>
        <p:nvSpPr>
          <p:cNvPr id="11" name="Rectangle 10"/>
          <p:cNvSpPr/>
          <p:nvPr/>
        </p:nvSpPr>
        <p:spPr>
          <a:xfrm>
            <a:off x="539552" y="1412776"/>
            <a:ext cx="5328592" cy="4001095"/>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In the beginning there were two feet and people used them to carry their bodies and things they needed across whatever distances they were forced to travel.  Eventually, animals were conscripted into service—without having any say in the matter, it might be noted.  Carts of all types were hitched up to these animals.</a:t>
            </a:r>
          </a:p>
          <a:p>
            <a:pPr algn="l">
              <a:spcBef>
                <a:spcPts val="600"/>
              </a:spcBef>
              <a:spcAft>
                <a:spcPts val="600"/>
              </a:spcAft>
            </a:pPr>
            <a:r>
              <a:rPr lang="en-GB" sz="1800" dirty="0" smtClean="0">
                <a:solidFill>
                  <a:srgbClr val="1F497D"/>
                </a:solidFill>
                <a:latin typeface="Arial" pitchFamily="34" charset="0"/>
                <a:ea typeface="Calibri" pitchFamily="34" charset="0"/>
              </a:rPr>
              <a:t>The self propelling vehicle—trains, buses, trucks and cars—liberated horses, mules and oxen and allowed us to move more goods and people over ever longer distances and at a much faster rate.  </a:t>
            </a:r>
          </a:p>
          <a:p>
            <a:pPr algn="l">
              <a:spcBef>
                <a:spcPts val="600"/>
              </a:spcBef>
              <a:spcAft>
                <a:spcPts val="600"/>
              </a:spcAft>
            </a:pPr>
            <a:r>
              <a:rPr lang="en-GB" sz="1800" dirty="0" smtClean="0">
                <a:solidFill>
                  <a:srgbClr val="1F497D"/>
                </a:solidFill>
                <a:latin typeface="Arial" pitchFamily="34" charset="0"/>
                <a:ea typeface="Calibri" pitchFamily="34" charset="0"/>
              </a:rPr>
              <a:t>Until we reached the limit of sprawl.  Then everything changed.</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upload.wikimedia.org/wikipedia/commons/thumb/6/62/Salem_GL_depot1965.jpg/200px-Salem_GL_depot1965.jpg">
            <a:hlinkClick r:id="rId2"/>
          </p:cNvPr>
          <p:cNvPicPr>
            <a:picLocks noChangeAspect="1" noChangeArrowheads="1"/>
          </p:cNvPicPr>
          <p:nvPr/>
        </p:nvPicPr>
        <p:blipFill>
          <a:blip r:embed="rId3" cstate="print"/>
          <a:srcRect/>
          <a:stretch>
            <a:fillRect/>
          </a:stretch>
        </p:blipFill>
        <p:spPr bwMode="auto">
          <a:xfrm>
            <a:off x="3542511" y="0"/>
            <a:ext cx="5601489" cy="4005064"/>
          </a:xfrm>
          <a:prstGeom prst="rect">
            <a:avLst/>
          </a:prstGeom>
          <a:noFill/>
        </p:spPr>
      </p:pic>
      <p:pic>
        <p:nvPicPr>
          <p:cNvPr id="13316" name="Picture 4" descr="http://bloximages.chicago2.vip.townnews.com/pikecountydaily.com/content/tncms/assets/v3/editorial/0/94/0944b08b-3ebc-580b-b550-2f974d1e1aec/515b602abb9b5.preview-300.jpg"/>
          <p:cNvPicPr>
            <a:picLocks noChangeAspect="1" noChangeArrowheads="1"/>
          </p:cNvPicPr>
          <p:nvPr/>
        </p:nvPicPr>
        <p:blipFill>
          <a:blip r:embed="rId4" cstate="print"/>
          <a:srcRect/>
          <a:stretch>
            <a:fillRect/>
          </a:stretch>
        </p:blipFill>
        <p:spPr bwMode="auto">
          <a:xfrm>
            <a:off x="0" y="0"/>
            <a:ext cx="4143252" cy="2996952"/>
          </a:xfrm>
          <a:prstGeom prst="rect">
            <a:avLst/>
          </a:prstGeom>
          <a:noFill/>
        </p:spPr>
      </p:pic>
      <p:pic>
        <p:nvPicPr>
          <p:cNvPr id="5" name="Picture 2" descr="elname"/>
          <p:cNvPicPr>
            <a:picLocks noChangeAspect="1" noChangeArrowheads="1"/>
          </p:cNvPicPr>
          <p:nvPr/>
        </p:nvPicPr>
        <p:blipFill>
          <a:blip r:embed="rId5" cstate="print"/>
          <a:srcRect/>
          <a:stretch>
            <a:fillRect/>
          </a:stretch>
        </p:blipFill>
        <p:spPr bwMode="auto">
          <a:xfrm>
            <a:off x="4572000" y="3789039"/>
            <a:ext cx="4603442" cy="3068961"/>
          </a:xfrm>
          <a:prstGeom prst="rect">
            <a:avLst/>
          </a:prstGeom>
          <a:noFill/>
        </p:spPr>
      </p:pic>
      <p:pic>
        <p:nvPicPr>
          <p:cNvPr id="13318" name="Picture 6" descr="http://www.town.los-gatos.ca.us/images/pages/N1555/1893%20Buggies%20Wrights%20Station.jpg"/>
          <p:cNvPicPr>
            <a:picLocks noChangeAspect="1" noChangeArrowheads="1"/>
          </p:cNvPicPr>
          <p:nvPr/>
        </p:nvPicPr>
        <p:blipFill>
          <a:blip r:embed="rId6" cstate="print"/>
          <a:srcRect/>
          <a:stretch>
            <a:fillRect/>
          </a:stretch>
        </p:blipFill>
        <p:spPr bwMode="auto">
          <a:xfrm>
            <a:off x="-134888" y="2914650"/>
            <a:ext cx="5715000" cy="3943350"/>
          </a:xfrm>
          <a:prstGeom prst="rect">
            <a:avLst/>
          </a:prstGeom>
          <a:noFill/>
        </p:spPr>
      </p:pic>
      <p:pic>
        <p:nvPicPr>
          <p:cNvPr id="13320" name="Picture 8" descr="http://ts3.mm.bing.net/th?id=H.4664756526909050&amp;pid=1.7"/>
          <p:cNvPicPr>
            <a:picLocks noChangeAspect="1" noChangeArrowheads="1"/>
          </p:cNvPicPr>
          <p:nvPr/>
        </p:nvPicPr>
        <p:blipFill>
          <a:blip r:embed="rId7" cstate="print"/>
          <a:srcRect/>
          <a:stretch>
            <a:fillRect/>
          </a:stretch>
        </p:blipFill>
        <p:spPr bwMode="auto">
          <a:xfrm>
            <a:off x="3059832" y="2492896"/>
            <a:ext cx="2857500" cy="1819276"/>
          </a:xfrm>
          <a:prstGeom prst="rect">
            <a:avLst/>
          </a:prstGeom>
          <a:noFill/>
        </p:spPr>
      </p:pic>
      <p:sp>
        <p:nvSpPr>
          <p:cNvPr id="7" name="Title 1"/>
          <p:cNvSpPr txBox="1">
            <a:spLocks/>
          </p:cNvSpPr>
          <p:nvPr/>
        </p:nvSpPr>
        <p:spPr>
          <a:xfrm>
            <a:off x="571500" y="44624"/>
            <a:ext cx="8104956" cy="685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3200" b="0" i="0" u="none" strike="noStrike" kern="0" cap="none" spc="0" normalizeH="0" baseline="0" noProof="0" dirty="0" err="1" smtClean="0">
                <a:ln>
                  <a:noFill/>
                </a:ln>
                <a:solidFill>
                  <a:schemeClr val="bg1"/>
                </a:solidFill>
                <a:effectLst/>
                <a:uLnTx/>
                <a:uFillTx/>
                <a:latin typeface="+mj-lt"/>
                <a:ea typeface="+mj-ea"/>
                <a:cs typeface="+mj-cs"/>
              </a:rPr>
              <a:t>How</a:t>
            </a:r>
            <a:r>
              <a:rPr kumimoji="0" lang="sv-SE" sz="3200" b="0" i="0" u="none" strike="noStrike" kern="0" cap="none" spc="0" normalizeH="0" baseline="0" noProof="0" dirty="0" smtClean="0">
                <a:ln>
                  <a:noFill/>
                </a:ln>
                <a:solidFill>
                  <a:schemeClr val="bg1"/>
                </a:solidFill>
                <a:effectLst/>
                <a:uLnTx/>
                <a:uFillTx/>
                <a:latin typeface="+mj-lt"/>
                <a:ea typeface="+mj-ea"/>
                <a:cs typeface="+mj-cs"/>
              </a:rPr>
              <a:t> </a:t>
            </a:r>
            <a:r>
              <a:rPr kumimoji="0" lang="sv-SE" sz="3200" b="0" i="0" u="none" strike="noStrike" kern="0" cap="none" spc="0" normalizeH="0" baseline="0" noProof="0" dirty="0" err="1" smtClean="0">
                <a:ln>
                  <a:noFill/>
                </a:ln>
                <a:solidFill>
                  <a:schemeClr val="bg1"/>
                </a:solidFill>
                <a:effectLst/>
                <a:uLnTx/>
                <a:uFillTx/>
                <a:latin typeface="+mj-lt"/>
                <a:ea typeface="+mj-ea"/>
                <a:cs typeface="+mj-cs"/>
              </a:rPr>
              <a:t>we</a:t>
            </a:r>
            <a:r>
              <a:rPr kumimoji="0" lang="sv-SE" sz="3200" b="0" i="0" u="none" strike="noStrike" kern="0" cap="none" spc="0" normalizeH="0" baseline="0" noProof="0" dirty="0" smtClean="0">
                <a:ln>
                  <a:noFill/>
                </a:ln>
                <a:solidFill>
                  <a:schemeClr val="bg1"/>
                </a:solidFill>
                <a:effectLst/>
                <a:uLnTx/>
                <a:uFillTx/>
                <a:latin typeface="+mj-lt"/>
                <a:ea typeface="+mj-ea"/>
                <a:cs typeface="+mj-cs"/>
              </a:rPr>
              <a:t> </a:t>
            </a:r>
            <a:r>
              <a:rPr kumimoji="0" lang="sv-SE" sz="3200" b="0" i="0" u="none" strike="noStrike" kern="0" cap="none" spc="0" normalizeH="0" baseline="0" noProof="0" dirty="0" err="1" smtClean="0">
                <a:ln>
                  <a:noFill/>
                </a:ln>
                <a:solidFill>
                  <a:schemeClr val="bg1"/>
                </a:solidFill>
                <a:effectLst/>
                <a:uLnTx/>
                <a:uFillTx/>
                <a:latin typeface="+mj-lt"/>
                <a:ea typeface="+mj-ea"/>
                <a:cs typeface="+mj-cs"/>
              </a:rPr>
              <a:t>moved</a:t>
            </a:r>
            <a:endParaRPr kumimoji="0" lang="en-GB" sz="32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727075"/>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How</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have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moved</a:t>
            </a:r>
            <a:r>
              <a:rPr lang="sv-SE" sz="3200" kern="0" dirty="0" smtClean="0">
                <a:solidFill>
                  <a:schemeClr val="tx2"/>
                </a:solidFill>
                <a:latin typeface="+mj-lt"/>
                <a:ea typeface="+mj-ea"/>
                <a:cs typeface="+mj-cs"/>
              </a:rPr>
              <a:t>.</a:t>
            </a:r>
            <a:endParaRPr lang="en-GB" sz="3200" kern="0" dirty="0">
              <a:solidFill>
                <a:schemeClr val="tx2"/>
              </a:solidFill>
              <a:latin typeface="+mj-lt"/>
              <a:ea typeface="+mj-ea"/>
              <a:cs typeface="+mj-cs"/>
            </a:endParaRPr>
          </a:p>
        </p:txBody>
      </p:sp>
      <p:sp>
        <p:nvSpPr>
          <p:cNvPr id="11" name="Rectangle 10"/>
          <p:cNvSpPr/>
          <p:nvPr/>
        </p:nvSpPr>
        <p:spPr>
          <a:xfrm>
            <a:off x="539552" y="1412776"/>
            <a:ext cx="5328592" cy="4832092"/>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We move ourselves by car and our goods by truck. Passenger cars accounted for 84.1 % of inland passenger transport in the EU-27 in 2010, with buses and coaches (8.8 %) and railways, trams and metros (7.1 %) both accounting for less than a tenth of all traffic (as measured by the number of inland passenger-kilometres (</a:t>
            </a:r>
            <a:r>
              <a:rPr lang="en-GB" sz="1800" dirty="0" err="1" smtClean="0">
                <a:solidFill>
                  <a:srgbClr val="1F497D"/>
                </a:solidFill>
                <a:latin typeface="Arial" pitchFamily="34" charset="0"/>
                <a:ea typeface="Calibri" pitchFamily="34" charset="0"/>
              </a:rPr>
              <a:t>pkm</a:t>
            </a:r>
            <a:r>
              <a:rPr lang="en-GB" sz="1800" dirty="0" smtClean="0">
                <a:solidFill>
                  <a:srgbClr val="1F497D"/>
                </a:solidFill>
                <a:latin typeface="Arial" pitchFamily="34" charset="0"/>
                <a:ea typeface="Calibri" pitchFamily="34" charset="0"/>
              </a:rPr>
              <a:t>) travelled by each mode). </a:t>
            </a:r>
          </a:p>
          <a:p>
            <a:pPr algn="l">
              <a:spcBef>
                <a:spcPts val="600"/>
              </a:spcBef>
              <a:spcAft>
                <a:spcPts val="600"/>
              </a:spcAft>
            </a:pPr>
            <a:r>
              <a:rPr lang="en-GB" sz="1800" dirty="0" smtClean="0">
                <a:solidFill>
                  <a:srgbClr val="1F497D"/>
                </a:solidFill>
                <a:latin typeface="Arial" pitchFamily="34" charset="0"/>
                <a:ea typeface="Calibri" pitchFamily="34" charset="0"/>
              </a:rPr>
              <a:t>But congestion has already begun to make other alternatives better options.  Those other alternatives include bicycling, walking and public transit.  </a:t>
            </a:r>
          </a:p>
          <a:p>
            <a:pPr algn="l">
              <a:spcBef>
                <a:spcPts val="600"/>
              </a:spcBef>
              <a:spcAft>
                <a:spcPts val="600"/>
              </a:spcAft>
            </a:pPr>
            <a:r>
              <a:rPr lang="en-GB" sz="1800" dirty="0" smtClean="0">
                <a:solidFill>
                  <a:srgbClr val="1F497D"/>
                </a:solidFill>
                <a:latin typeface="Arial" pitchFamily="34" charset="0"/>
                <a:ea typeface="Calibri" pitchFamily="34" charset="0"/>
              </a:rPr>
              <a:t>The average commuter in the US wasted 38 hours during 2012 sitting in traffic. That’s a week he or she could have been skiing or fishing or having fun with family or friends.</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en/thumb/8/82/New_York_City_Gridlock.jpg/220px-New_York_City_Gridlock.jpg">
            <a:hlinkClick r:id="rId2"/>
          </p:cNvPr>
          <p:cNvPicPr>
            <a:picLocks noChangeAspect="1" noChangeArrowheads="1"/>
          </p:cNvPicPr>
          <p:nvPr/>
        </p:nvPicPr>
        <p:blipFill>
          <a:blip r:embed="rId3" cstate="print"/>
          <a:srcRect/>
          <a:stretch>
            <a:fillRect/>
          </a:stretch>
        </p:blipFill>
        <p:spPr bwMode="auto">
          <a:xfrm>
            <a:off x="3709537" y="116632"/>
            <a:ext cx="5377932" cy="6741368"/>
          </a:xfrm>
          <a:prstGeom prst="rect">
            <a:avLst/>
          </a:prstGeom>
          <a:noFill/>
        </p:spPr>
      </p:pic>
      <p:pic>
        <p:nvPicPr>
          <p:cNvPr id="10242" name="Picture 2" descr="http://tincup68.files.wordpress.com/2011/09/traffic-jam1.jpg"/>
          <p:cNvPicPr>
            <a:picLocks noChangeAspect="1" noChangeArrowheads="1"/>
          </p:cNvPicPr>
          <p:nvPr/>
        </p:nvPicPr>
        <p:blipFill>
          <a:blip r:embed="rId4" cstate="print"/>
          <a:srcRect/>
          <a:stretch>
            <a:fillRect/>
          </a:stretch>
        </p:blipFill>
        <p:spPr bwMode="auto">
          <a:xfrm>
            <a:off x="179512" y="3212976"/>
            <a:ext cx="3456384" cy="3590022"/>
          </a:xfrm>
          <a:prstGeom prst="rect">
            <a:avLst/>
          </a:prstGeom>
          <a:noFill/>
        </p:spPr>
      </p:pic>
      <p:pic>
        <p:nvPicPr>
          <p:cNvPr id="10244" name="Picture 4" descr="http://www.independent.co.uk/incoming/article8700750.ece/BINARY/original/Traffic_Jam.jpg"/>
          <p:cNvPicPr>
            <a:picLocks noChangeAspect="1" noChangeArrowheads="1"/>
          </p:cNvPicPr>
          <p:nvPr/>
        </p:nvPicPr>
        <p:blipFill>
          <a:blip r:embed="rId5" cstate="print"/>
          <a:srcRect/>
          <a:stretch>
            <a:fillRect/>
          </a:stretch>
        </p:blipFill>
        <p:spPr bwMode="auto">
          <a:xfrm>
            <a:off x="179512" y="116632"/>
            <a:ext cx="3456384" cy="3059832"/>
          </a:xfrm>
          <a:prstGeom prst="rect">
            <a:avLst/>
          </a:prstGeom>
          <a:noFill/>
        </p:spPr>
      </p:pic>
      <p:sp>
        <p:nvSpPr>
          <p:cNvPr id="3" name="Title 1"/>
          <p:cNvSpPr txBox="1">
            <a:spLocks/>
          </p:cNvSpPr>
          <p:nvPr/>
        </p:nvSpPr>
        <p:spPr>
          <a:xfrm>
            <a:off x="755576" y="6896"/>
            <a:ext cx="3240360" cy="685800"/>
          </a:xfrm>
          <a:prstGeom prst="rect">
            <a:avLst/>
          </a:prstGeom>
        </p:spPr>
        <p:txBody>
          <a:bodyPr/>
          <a:lstStyle/>
          <a:p>
            <a:pPr algn="l" eaLnBrk="0" hangingPunct="0">
              <a:defRPr/>
            </a:pPr>
            <a:r>
              <a:rPr lang="sv-SE" sz="3200" kern="0" dirty="0" err="1" smtClean="0">
                <a:solidFill>
                  <a:schemeClr val="bg1"/>
                </a:solidFill>
                <a:latin typeface="+mj-lt"/>
                <a:ea typeface="+mj-ea"/>
                <a:cs typeface="+mj-cs"/>
              </a:rPr>
              <a:t>How</a:t>
            </a:r>
            <a:r>
              <a:rPr lang="sv-SE" sz="3200" kern="0" dirty="0" smtClean="0">
                <a:solidFill>
                  <a:schemeClr val="bg1"/>
                </a:solidFill>
                <a:latin typeface="+mj-lt"/>
                <a:ea typeface="+mj-ea"/>
                <a:cs typeface="+mj-cs"/>
              </a:rPr>
              <a:t> </a:t>
            </a:r>
            <a:r>
              <a:rPr lang="sv-SE" sz="3200" kern="0" dirty="0" err="1" smtClean="0">
                <a:solidFill>
                  <a:schemeClr val="bg1"/>
                </a:solidFill>
                <a:latin typeface="+mj-lt"/>
                <a:ea typeface="+mj-ea"/>
                <a:cs typeface="+mj-cs"/>
              </a:rPr>
              <a:t>we</a:t>
            </a:r>
            <a:r>
              <a:rPr lang="sv-SE" sz="3200" kern="0" dirty="0" smtClean="0">
                <a:solidFill>
                  <a:schemeClr val="bg1"/>
                </a:solidFill>
                <a:latin typeface="+mj-lt"/>
                <a:ea typeface="+mj-ea"/>
                <a:cs typeface="+mj-cs"/>
              </a:rPr>
              <a:t> </a:t>
            </a:r>
            <a:r>
              <a:rPr lang="sv-SE" sz="3200" kern="0" dirty="0" err="1" smtClean="0">
                <a:solidFill>
                  <a:schemeClr val="bg1"/>
                </a:solidFill>
                <a:latin typeface="+mj-lt"/>
                <a:ea typeface="+mj-ea"/>
                <a:cs typeface="+mj-cs"/>
              </a:rPr>
              <a:t>move</a:t>
            </a:r>
            <a:r>
              <a:rPr lang="sv-SE" sz="3200" kern="0" dirty="0" smtClean="0">
                <a:solidFill>
                  <a:schemeClr val="bg1"/>
                </a:solidFill>
                <a:latin typeface="+mj-lt"/>
                <a:ea typeface="+mj-ea"/>
                <a:cs typeface="+mj-cs"/>
              </a:rPr>
              <a:t>…</a:t>
            </a:r>
          </a:p>
          <a:p>
            <a:pPr algn="l" eaLnBrk="0" hangingPunct="0">
              <a:defRPr/>
            </a:pPr>
            <a:r>
              <a:rPr lang="sv-SE" sz="3200" kern="0" dirty="0" smtClean="0">
                <a:solidFill>
                  <a:schemeClr val="bg1"/>
                </a:solidFill>
                <a:latin typeface="+mj-lt"/>
                <a:ea typeface="+mj-ea"/>
                <a:cs typeface="+mj-cs"/>
              </a:rPr>
              <a:t>or </a:t>
            </a:r>
            <a:r>
              <a:rPr lang="sv-SE" sz="3200" kern="0" dirty="0" err="1" smtClean="0">
                <a:solidFill>
                  <a:schemeClr val="bg1"/>
                </a:solidFill>
                <a:latin typeface="+mj-lt"/>
                <a:ea typeface="+mj-ea"/>
                <a:cs typeface="+mj-cs"/>
              </a:rPr>
              <a:t>don’t</a:t>
            </a:r>
            <a:r>
              <a:rPr lang="sv-SE" sz="3200" kern="0" dirty="0" smtClean="0">
                <a:solidFill>
                  <a:schemeClr val="bg1"/>
                </a:solidFill>
                <a:latin typeface="+mj-lt"/>
                <a:ea typeface="+mj-ea"/>
                <a:cs typeface="+mj-cs"/>
              </a:rPr>
              <a:t> </a:t>
            </a:r>
            <a:r>
              <a:rPr lang="sv-SE" sz="3200" kern="0" dirty="0" err="1" smtClean="0">
                <a:solidFill>
                  <a:schemeClr val="bg1"/>
                </a:solidFill>
                <a:latin typeface="+mj-lt"/>
                <a:ea typeface="+mj-ea"/>
                <a:cs typeface="+mj-cs"/>
              </a:rPr>
              <a:t>move</a:t>
            </a:r>
            <a:endParaRPr lang="en-GB" sz="3200" kern="0" dirty="0">
              <a:solidFill>
                <a:schemeClr val="bg1"/>
              </a:solidFill>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260648"/>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How</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will</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move</a:t>
            </a:r>
            <a:endParaRPr lang="en-GB" sz="3200" kern="0" dirty="0">
              <a:solidFill>
                <a:schemeClr val="tx2"/>
              </a:solidFill>
              <a:latin typeface="+mj-lt"/>
              <a:ea typeface="+mj-ea"/>
              <a:cs typeface="+mj-cs"/>
            </a:endParaRPr>
          </a:p>
        </p:txBody>
      </p:sp>
      <p:sp>
        <p:nvSpPr>
          <p:cNvPr id="11" name="Rectangle 10"/>
          <p:cNvSpPr/>
          <p:nvPr/>
        </p:nvSpPr>
        <p:spPr>
          <a:xfrm>
            <a:off x="323528" y="1196752"/>
            <a:ext cx="5688632" cy="5262979"/>
          </a:xfrm>
          <a:prstGeom prst="rect">
            <a:avLst/>
          </a:prstGeom>
        </p:spPr>
        <p:txBody>
          <a:bodyPr wrap="square">
            <a:spAutoFit/>
          </a:bodyPr>
          <a:lstStyle/>
          <a:p>
            <a:pPr algn="l" eaLnBrk="0" hangingPunct="0">
              <a:spcBef>
                <a:spcPts val="600"/>
              </a:spcBef>
            </a:pPr>
            <a:r>
              <a:rPr lang="en-GB" sz="1800" dirty="0" smtClean="0">
                <a:solidFill>
                  <a:srgbClr val="1F497D"/>
                </a:solidFill>
                <a:latin typeface="Arial" pitchFamily="34" charset="0"/>
                <a:ea typeface="Calibri" pitchFamily="34" charset="0"/>
              </a:rPr>
              <a:t>The car in its present form has had its day because it is not designed for personal urban transport. It takes too much care and feeding. More importantly, it is not designed for boys and girls who grew up being chauffeured and who are not going to take their drivers’ licenses.  Cars will need to drive themselves.  </a:t>
            </a:r>
          </a:p>
          <a:p>
            <a:pPr algn="l" eaLnBrk="0" hangingPunct="0">
              <a:spcBef>
                <a:spcPts val="600"/>
              </a:spcBef>
            </a:pPr>
            <a:r>
              <a:rPr lang="en-US" sz="1800" dirty="0" smtClean="0">
                <a:solidFill>
                  <a:srgbClr val="1F497D"/>
                </a:solidFill>
                <a:latin typeface="Arial" pitchFamily="34" charset="0"/>
                <a:ea typeface="Calibri" pitchFamily="34" charset="0"/>
              </a:rPr>
              <a:t>Airplanes have been piloting themselves for years.  Planes take off, fly and land themselves without the slightest need for the hands of a pilot.</a:t>
            </a:r>
            <a:r>
              <a:rPr lang="en-GB" sz="1800" dirty="0" smtClean="0"/>
              <a:t> </a:t>
            </a:r>
            <a:r>
              <a:rPr lang="en-US" sz="1800" dirty="0" smtClean="0">
                <a:solidFill>
                  <a:srgbClr val="1F497D"/>
                </a:solidFill>
                <a:latin typeface="Arial" pitchFamily="34" charset="0"/>
                <a:ea typeface="Calibri" pitchFamily="34" charset="0"/>
              </a:rPr>
              <a:t>Ships crisscross the oceans without a steersman ever touching the helm.</a:t>
            </a:r>
          </a:p>
          <a:p>
            <a:pPr algn="l" eaLnBrk="0" hangingPunct="0">
              <a:spcBef>
                <a:spcPts val="600"/>
              </a:spcBef>
            </a:pPr>
            <a:r>
              <a:rPr lang="en-US" sz="1800" dirty="0" smtClean="0">
                <a:solidFill>
                  <a:srgbClr val="1F497D"/>
                </a:solidFill>
                <a:latin typeface="Arial" pitchFamily="34" charset="0"/>
                <a:ea typeface="Calibri" pitchFamily="34" charset="0"/>
              </a:rPr>
              <a:t>Why not cars and trucks and busses and all types of vehicles that currently run on roads?</a:t>
            </a:r>
          </a:p>
          <a:p>
            <a:pPr marL="360000" indent="-360000" algn="l" eaLnBrk="0" hangingPunct="0">
              <a:spcBef>
                <a:spcPts val="600"/>
              </a:spcBef>
              <a:buFont typeface="Wingdings" pitchFamily="2" charset="2"/>
              <a:buChar char="§"/>
            </a:pPr>
            <a:r>
              <a:rPr lang="en-US" sz="1800" dirty="0" smtClean="0">
                <a:solidFill>
                  <a:srgbClr val="1F497D"/>
                </a:solidFill>
                <a:latin typeface="Arial" pitchFamily="34" charset="0"/>
                <a:ea typeface="Calibri" pitchFamily="34" charset="0"/>
              </a:rPr>
              <a:t>Vehicles that fix their own problems;</a:t>
            </a:r>
          </a:p>
          <a:p>
            <a:pPr marL="360000" indent="-360000" algn="l" eaLnBrk="0" hangingPunct="0">
              <a:spcBef>
                <a:spcPts val="600"/>
              </a:spcBef>
              <a:buFont typeface="Wingdings" pitchFamily="2" charset="2"/>
              <a:buChar char="§"/>
            </a:pPr>
            <a:r>
              <a:rPr lang="en-US" sz="1800" dirty="0" smtClean="0">
                <a:solidFill>
                  <a:srgbClr val="1F497D"/>
                </a:solidFill>
                <a:latin typeface="Arial" pitchFamily="34" charset="0"/>
                <a:ea typeface="Calibri" pitchFamily="34" charset="0"/>
              </a:rPr>
              <a:t>Vehicles that fuel themselves;</a:t>
            </a:r>
          </a:p>
          <a:p>
            <a:pPr marL="360000" indent="-360000" algn="l" eaLnBrk="0" hangingPunct="0">
              <a:spcBef>
                <a:spcPts val="600"/>
              </a:spcBef>
              <a:buFont typeface="Wingdings" pitchFamily="2" charset="2"/>
              <a:buChar char="§"/>
            </a:pPr>
            <a:r>
              <a:rPr lang="en-US" sz="1800" dirty="0" smtClean="0">
                <a:solidFill>
                  <a:srgbClr val="1F497D"/>
                </a:solidFill>
                <a:latin typeface="Arial" pitchFamily="34" charset="0"/>
                <a:ea typeface="Calibri" pitchFamily="34" charset="0"/>
              </a:rPr>
              <a:t>Vehicles that park themselves; and,</a:t>
            </a:r>
          </a:p>
          <a:p>
            <a:pPr marL="360000" indent="-360000" algn="l" eaLnBrk="0" hangingPunct="0">
              <a:spcBef>
                <a:spcPts val="600"/>
              </a:spcBef>
              <a:buFont typeface="Wingdings" pitchFamily="2" charset="2"/>
              <a:buChar char="§"/>
            </a:pPr>
            <a:r>
              <a:rPr lang="en-US" sz="1800" dirty="0" smtClean="0">
                <a:solidFill>
                  <a:srgbClr val="1F497D"/>
                </a:solidFill>
                <a:latin typeface="Arial" pitchFamily="34" charset="0"/>
                <a:ea typeface="Calibri" pitchFamily="34" charset="0"/>
              </a:rPr>
              <a:t>Vehicles that drive themselves.</a:t>
            </a:r>
            <a:endParaRPr lang="en-GB" sz="1800" dirty="0" smtClean="0">
              <a:solidFill>
                <a:srgbClr val="1F497D"/>
              </a:solidFill>
              <a:latin typeface="Arial" pitchFamily="34" charset="0"/>
              <a:ea typeface="Calibri" pitchFamily="34" charset="0"/>
            </a:endParaRP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2915816" y="2060848"/>
            <a:ext cx="3095625" cy="30956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2007" y="4725145"/>
            <a:ext cx="2771801" cy="1944216"/>
          </a:xfrm>
          <a:prstGeom prst="rect">
            <a:avLst/>
          </a:prstGeom>
          <a:noFill/>
          <a:ln w="9525">
            <a:noFill/>
            <a:miter lim="800000"/>
            <a:headEnd/>
            <a:tailEnd/>
          </a:ln>
        </p:spPr>
      </p:pic>
      <p:pic>
        <p:nvPicPr>
          <p:cNvPr id="7" name="Picture 2" descr="http://thetruthbehindthescenes.files.wordpress.com/2010/11/127.jpg"/>
          <p:cNvPicPr>
            <a:picLocks noChangeAspect="1" noChangeArrowheads="1"/>
          </p:cNvPicPr>
          <p:nvPr/>
        </p:nvPicPr>
        <p:blipFill>
          <a:blip r:embed="rId4" cstate="print"/>
          <a:srcRect/>
          <a:stretch>
            <a:fillRect/>
          </a:stretch>
        </p:blipFill>
        <p:spPr bwMode="auto">
          <a:xfrm>
            <a:off x="5868144" y="134634"/>
            <a:ext cx="3168352" cy="2376264"/>
          </a:xfrm>
          <a:prstGeom prst="rect">
            <a:avLst/>
          </a:prstGeom>
          <a:noFill/>
        </p:spPr>
      </p:pic>
      <p:pic>
        <p:nvPicPr>
          <p:cNvPr id="8" name="Picture 4" descr="http://t0.gstatic.com/images?q=tbn:ANd9GcQ7DisCmGU4f8bkHCtoig3-PLgfdQ-jJ_aNjGX1YDNJxjgNw40r"/>
          <p:cNvPicPr>
            <a:picLocks noChangeAspect="1" noChangeArrowheads="1"/>
          </p:cNvPicPr>
          <p:nvPr/>
        </p:nvPicPr>
        <p:blipFill>
          <a:blip r:embed="rId5" cstate="print"/>
          <a:srcRect/>
          <a:stretch>
            <a:fillRect/>
          </a:stretch>
        </p:blipFill>
        <p:spPr bwMode="auto">
          <a:xfrm>
            <a:off x="5904656" y="1700808"/>
            <a:ext cx="1979712" cy="804258"/>
          </a:xfrm>
          <a:prstGeom prst="rect">
            <a:avLst/>
          </a:prstGeom>
          <a:noFill/>
        </p:spPr>
      </p:pic>
      <p:pic>
        <p:nvPicPr>
          <p:cNvPr id="12" name="Picture 6" descr="http://ts2.mm.bing.net/th?id=H.4570937182912709&amp;pid=1.7&amp;w=246&amp;h=153&amp;c=7&amp;rs=1"/>
          <p:cNvPicPr>
            <a:picLocks noChangeAspect="1" noChangeArrowheads="1"/>
          </p:cNvPicPr>
          <p:nvPr/>
        </p:nvPicPr>
        <p:blipFill>
          <a:blip r:embed="rId6" cstate="print"/>
          <a:srcRect/>
          <a:stretch>
            <a:fillRect/>
          </a:stretch>
        </p:blipFill>
        <p:spPr bwMode="auto">
          <a:xfrm>
            <a:off x="6068637" y="2564904"/>
            <a:ext cx="3010214" cy="2088232"/>
          </a:xfrm>
          <a:prstGeom prst="rect">
            <a:avLst/>
          </a:prstGeom>
          <a:noFill/>
        </p:spPr>
      </p:pic>
      <p:pic>
        <p:nvPicPr>
          <p:cNvPr id="12290" name="Picture 2" descr="https://encrypted-tbn2.gstatic.com/images?q=tbn:ANd9GcQLyq94HcIfONdJKAXDdGUuNr4IlslX_KYX80_K3fNKKYn--MW4uw"/>
          <p:cNvPicPr>
            <a:picLocks noChangeAspect="1" noChangeArrowheads="1"/>
          </p:cNvPicPr>
          <p:nvPr/>
        </p:nvPicPr>
        <p:blipFill>
          <a:blip r:embed="rId7" cstate="print"/>
          <a:srcRect/>
          <a:stretch>
            <a:fillRect/>
          </a:stretch>
        </p:blipFill>
        <p:spPr bwMode="auto">
          <a:xfrm>
            <a:off x="6043363" y="4725144"/>
            <a:ext cx="2987117" cy="1944216"/>
          </a:xfrm>
          <a:prstGeom prst="rect">
            <a:avLst/>
          </a:prstGeom>
          <a:noFill/>
        </p:spPr>
      </p:pic>
      <p:pic>
        <p:nvPicPr>
          <p:cNvPr id="12292" name="Picture 4" descr="https://encrypted-tbn0.gstatic.com/images?q=tbn:ANd9GcQ8iQz9W6tznr3fLwfy8iaxctAzP_5FI9mvDqaRIAl99LdJGINh"/>
          <p:cNvPicPr>
            <a:picLocks noChangeAspect="1" noChangeArrowheads="1"/>
          </p:cNvPicPr>
          <p:nvPr/>
        </p:nvPicPr>
        <p:blipFill>
          <a:blip r:embed="rId8" cstate="print"/>
          <a:srcRect/>
          <a:stretch>
            <a:fillRect/>
          </a:stretch>
        </p:blipFill>
        <p:spPr bwMode="auto">
          <a:xfrm>
            <a:off x="111695" y="2564904"/>
            <a:ext cx="2772917" cy="1728192"/>
          </a:xfrm>
          <a:prstGeom prst="rect">
            <a:avLst/>
          </a:prstGeom>
          <a:noFill/>
        </p:spPr>
      </p:pic>
      <p:pic>
        <p:nvPicPr>
          <p:cNvPr id="12294" name="Picture 6" descr="https://encrypted-tbn0.gstatic.com/images?q=tbn:ANd9GcS36NFC_VwiMETSu-5_hCSQM4KBI5521V0L9QBdfGFM3Birne02dQ"/>
          <p:cNvPicPr>
            <a:picLocks noChangeAspect="1" noChangeArrowheads="1"/>
          </p:cNvPicPr>
          <p:nvPr/>
        </p:nvPicPr>
        <p:blipFill>
          <a:blip r:embed="rId9" cstate="print"/>
          <a:srcRect/>
          <a:stretch>
            <a:fillRect/>
          </a:stretch>
        </p:blipFill>
        <p:spPr bwMode="auto">
          <a:xfrm>
            <a:off x="2915816" y="4725145"/>
            <a:ext cx="3096344" cy="1944216"/>
          </a:xfrm>
          <a:prstGeom prst="rect">
            <a:avLst/>
          </a:prstGeom>
          <a:noFill/>
        </p:spPr>
      </p:pic>
      <p:pic>
        <p:nvPicPr>
          <p:cNvPr id="11" name="Picture 2" descr="http://graphics8.nytimes.com/images/2007/01/24/nyregion/24limos.xlarge1.jpg"/>
          <p:cNvPicPr>
            <a:picLocks noChangeAspect="1" noChangeArrowheads="1"/>
          </p:cNvPicPr>
          <p:nvPr/>
        </p:nvPicPr>
        <p:blipFill>
          <a:blip r:embed="rId10" cstate="print"/>
          <a:srcRect/>
          <a:stretch>
            <a:fillRect/>
          </a:stretch>
        </p:blipFill>
        <p:spPr bwMode="auto">
          <a:xfrm>
            <a:off x="1530297" y="188640"/>
            <a:ext cx="4265839" cy="2275115"/>
          </a:xfrm>
          <a:prstGeom prst="rect">
            <a:avLst/>
          </a:prstGeom>
          <a:noFill/>
        </p:spPr>
      </p:pic>
      <p:sp>
        <p:nvSpPr>
          <p:cNvPr id="9" name="Title 1"/>
          <p:cNvSpPr txBox="1">
            <a:spLocks/>
          </p:cNvSpPr>
          <p:nvPr/>
        </p:nvSpPr>
        <p:spPr>
          <a:xfrm>
            <a:off x="1547664" y="1916832"/>
            <a:ext cx="3888432" cy="720080"/>
          </a:xfrm>
          <a:prstGeom prst="rect">
            <a:avLst/>
          </a:prstGeom>
        </p:spPr>
        <p:txBody>
          <a:bodyPr/>
          <a:lstStyle/>
          <a:p>
            <a:pPr algn="l" eaLnBrk="0" hangingPunct="0">
              <a:defRPr/>
            </a:pPr>
            <a:r>
              <a:rPr lang="sv-SE" sz="3200" kern="0" dirty="0" err="1" smtClean="0">
                <a:solidFill>
                  <a:schemeClr val="bg1"/>
                </a:solidFill>
                <a:latin typeface="+mj-lt"/>
                <a:ea typeface="+mj-ea"/>
                <a:cs typeface="+mj-cs"/>
              </a:rPr>
              <a:t>How</a:t>
            </a:r>
            <a:r>
              <a:rPr lang="sv-SE" sz="3200" kern="0" dirty="0" smtClean="0">
                <a:solidFill>
                  <a:schemeClr val="bg1"/>
                </a:solidFill>
                <a:latin typeface="+mj-lt"/>
                <a:ea typeface="+mj-ea"/>
                <a:cs typeface="+mj-cs"/>
              </a:rPr>
              <a:t> </a:t>
            </a:r>
            <a:r>
              <a:rPr lang="sv-SE" sz="3200" kern="0" dirty="0" err="1" smtClean="0">
                <a:solidFill>
                  <a:schemeClr val="bg1"/>
                </a:solidFill>
                <a:latin typeface="+mj-lt"/>
                <a:ea typeface="+mj-ea"/>
                <a:cs typeface="+mj-cs"/>
              </a:rPr>
              <a:t>we</a:t>
            </a:r>
            <a:r>
              <a:rPr lang="sv-SE" sz="3200" kern="0" dirty="0" smtClean="0">
                <a:solidFill>
                  <a:schemeClr val="bg1"/>
                </a:solidFill>
                <a:latin typeface="+mj-lt"/>
                <a:ea typeface="+mj-ea"/>
                <a:cs typeface="+mj-cs"/>
              </a:rPr>
              <a:t> </a:t>
            </a:r>
            <a:r>
              <a:rPr lang="sv-SE" sz="3200" kern="0" dirty="0" err="1" smtClean="0">
                <a:solidFill>
                  <a:schemeClr val="bg1"/>
                </a:solidFill>
                <a:latin typeface="+mj-lt"/>
                <a:ea typeface="+mj-ea"/>
                <a:cs typeface="+mj-cs"/>
              </a:rPr>
              <a:t>will</a:t>
            </a:r>
            <a:r>
              <a:rPr lang="sv-SE" sz="3200" kern="0" dirty="0" smtClean="0">
                <a:solidFill>
                  <a:schemeClr val="bg1"/>
                </a:solidFill>
                <a:latin typeface="+mj-lt"/>
                <a:ea typeface="+mj-ea"/>
                <a:cs typeface="+mj-cs"/>
              </a:rPr>
              <a:t> </a:t>
            </a:r>
            <a:r>
              <a:rPr lang="sv-SE" sz="3200" kern="0" dirty="0" err="1" smtClean="0">
                <a:solidFill>
                  <a:schemeClr val="bg1"/>
                </a:solidFill>
                <a:latin typeface="+mj-lt"/>
                <a:ea typeface="+mj-ea"/>
                <a:cs typeface="+mj-cs"/>
              </a:rPr>
              <a:t>move</a:t>
            </a:r>
            <a:endParaRPr lang="en-GB" sz="3200" kern="0" dirty="0">
              <a:solidFill>
                <a:schemeClr val="bg1"/>
              </a:solidFill>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332656"/>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Move</a:t>
            </a:r>
            <a:r>
              <a:rPr lang="sv-SE" sz="3200" kern="0" dirty="0" smtClean="0">
                <a:solidFill>
                  <a:schemeClr val="tx2"/>
                </a:solidFill>
                <a:latin typeface="+mj-lt"/>
                <a:ea typeface="+mj-ea"/>
                <a:cs typeface="+mj-cs"/>
              </a:rPr>
              <a:t> – </a:t>
            </a:r>
            <a:r>
              <a:rPr lang="sv-SE" sz="3200" kern="0" dirty="0" err="1" smtClean="0">
                <a:solidFill>
                  <a:schemeClr val="tx2"/>
                </a:solidFill>
                <a:latin typeface="+mj-lt"/>
                <a:ea typeface="+mj-ea"/>
                <a:cs typeface="+mj-cs"/>
              </a:rPr>
              <a:t>Implications</a:t>
            </a:r>
            <a:r>
              <a:rPr lang="sv-SE" sz="3200" kern="0" dirty="0" smtClean="0">
                <a:solidFill>
                  <a:schemeClr val="tx2"/>
                </a:solidFill>
                <a:latin typeface="+mj-lt"/>
                <a:ea typeface="+mj-ea"/>
                <a:cs typeface="+mj-cs"/>
              </a:rPr>
              <a:t> for </a:t>
            </a:r>
            <a:r>
              <a:rPr lang="sv-SE" sz="3200" kern="0" dirty="0" err="1" smtClean="0">
                <a:solidFill>
                  <a:schemeClr val="tx2"/>
                </a:solidFill>
                <a:latin typeface="+mj-lt"/>
                <a:ea typeface="+mj-ea"/>
                <a:cs typeface="+mj-cs"/>
              </a:rPr>
              <a:t>Fleet</a:t>
            </a:r>
            <a:r>
              <a:rPr lang="sv-SE" sz="3200" kern="0" dirty="0" smtClean="0">
                <a:solidFill>
                  <a:schemeClr val="tx2"/>
                </a:solidFill>
                <a:latin typeface="+mj-lt"/>
                <a:ea typeface="+mj-ea"/>
                <a:cs typeface="+mj-cs"/>
              </a:rPr>
              <a:t> Management</a:t>
            </a:r>
            <a:endParaRPr lang="en-GB" sz="3200" kern="0" dirty="0">
              <a:solidFill>
                <a:schemeClr val="tx2"/>
              </a:solidFill>
              <a:latin typeface="+mj-lt"/>
              <a:ea typeface="+mj-ea"/>
              <a:cs typeface="+mj-cs"/>
            </a:endParaRPr>
          </a:p>
        </p:txBody>
      </p:sp>
      <p:sp>
        <p:nvSpPr>
          <p:cNvPr id="11" name="Rectangle 10"/>
          <p:cNvSpPr/>
          <p:nvPr/>
        </p:nvSpPr>
        <p:spPr>
          <a:xfrm>
            <a:off x="539552" y="2089879"/>
            <a:ext cx="5472608" cy="3139321"/>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We are going to put things where it will be easier for self-driving cars and trucks to find them. We could have done that for ourselves, but we invented maps and navigation systems instead.  We exploited real estate to maximize the profit for developers, constantly looking for low-priced land further from the city cores.  That’s over, at least on this planet.  Until we can get to another planet to exploit the land values there, we are going to have to make the best of the urban </a:t>
            </a:r>
            <a:r>
              <a:rPr lang="en-GB" sz="1800" dirty="0" err="1" smtClean="0">
                <a:solidFill>
                  <a:srgbClr val="1F497D"/>
                </a:solidFill>
                <a:latin typeface="Arial" pitchFamily="34" charset="0"/>
                <a:ea typeface="Calibri" pitchFamily="34" charset="0"/>
              </a:rPr>
              <a:t>centers</a:t>
            </a:r>
            <a:r>
              <a:rPr lang="en-GB" sz="1800" dirty="0" smtClean="0">
                <a:solidFill>
                  <a:srgbClr val="1F497D"/>
                </a:solidFill>
                <a:latin typeface="Arial" pitchFamily="34" charset="0"/>
                <a:ea typeface="Calibri" pitchFamily="34" charset="0"/>
              </a:rPr>
              <a:t> we have and to where people are returning to live, work and shop.</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571500" y="332656"/>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Summary</a:t>
            </a:r>
            <a:endParaRPr lang="en-GB" sz="3200" kern="0" dirty="0">
              <a:solidFill>
                <a:schemeClr val="tx2"/>
              </a:solidFill>
              <a:latin typeface="+mj-lt"/>
              <a:ea typeface="+mj-ea"/>
              <a:cs typeface="+mj-cs"/>
            </a:endParaRPr>
          </a:p>
        </p:txBody>
      </p:sp>
      <p:sp>
        <p:nvSpPr>
          <p:cNvPr id="11" name="Rectangle 10"/>
          <p:cNvSpPr/>
          <p:nvPr/>
        </p:nvSpPr>
        <p:spPr>
          <a:xfrm>
            <a:off x="539552" y="1067246"/>
            <a:ext cx="5472608" cy="4278094"/>
          </a:xfrm>
          <a:prstGeom prst="rect">
            <a:avLst/>
          </a:prstGeom>
        </p:spPr>
        <p:txBody>
          <a:bodyPr wrap="square">
            <a:spAutoFit/>
          </a:bodyPr>
          <a:lstStyle/>
          <a:p>
            <a:pPr algn="l">
              <a:spcBef>
                <a:spcPts val="600"/>
              </a:spcBef>
              <a:spcAft>
                <a:spcPts val="600"/>
              </a:spcAft>
            </a:pPr>
            <a:r>
              <a:rPr lang="en-GB" sz="1800" dirty="0" smtClean="0">
                <a:solidFill>
                  <a:srgbClr val="1F497D"/>
                </a:solidFill>
                <a:latin typeface="Arial" pitchFamily="34" charset="0"/>
                <a:ea typeface="Calibri" pitchFamily="34" charset="0"/>
              </a:rPr>
              <a:t>From sprawl to concentration; from producing goods globally to sell locally, we will move to producing goods close to where we use them; driving our cars and vans to shopping </a:t>
            </a:r>
            <a:r>
              <a:rPr lang="en-GB" sz="1800" dirty="0" err="1" smtClean="0">
                <a:solidFill>
                  <a:srgbClr val="1F497D"/>
                </a:solidFill>
                <a:latin typeface="Arial" pitchFamily="34" charset="0"/>
                <a:ea typeface="Calibri" pitchFamily="34" charset="0"/>
              </a:rPr>
              <a:t>centers</a:t>
            </a:r>
            <a:r>
              <a:rPr lang="en-GB" sz="1800" dirty="0" smtClean="0">
                <a:solidFill>
                  <a:srgbClr val="1F497D"/>
                </a:solidFill>
                <a:latin typeface="Arial" pitchFamily="34" charset="0"/>
                <a:ea typeface="Calibri" pitchFamily="34" charset="0"/>
              </a:rPr>
              <a:t> and loading them up for a week or a month, we will buy what we need and it will be delivered to our door—or to our car; from driving ourselves we will finally live like the rich and famous—and all the children—we will be chauffeured, mostly by cars that drive themselves.</a:t>
            </a:r>
          </a:p>
          <a:p>
            <a:pPr algn="l">
              <a:spcBef>
                <a:spcPts val="600"/>
              </a:spcBef>
              <a:spcAft>
                <a:spcPts val="600"/>
              </a:spcAft>
            </a:pPr>
            <a:r>
              <a:rPr lang="en-GB" sz="1800" dirty="0" smtClean="0">
                <a:solidFill>
                  <a:srgbClr val="1F497D"/>
                </a:solidFill>
                <a:latin typeface="Arial" pitchFamily="34" charset="0"/>
                <a:ea typeface="Calibri" pitchFamily="34" charset="0"/>
              </a:rPr>
              <a:t>All this will fundamentally change the business of building commercial vehicles and operating fleets.  </a:t>
            </a:r>
          </a:p>
          <a:p>
            <a:pPr algn="l">
              <a:spcBef>
                <a:spcPts val="600"/>
              </a:spcBef>
              <a:spcAft>
                <a:spcPts val="600"/>
              </a:spcAft>
            </a:pPr>
            <a:r>
              <a:rPr lang="en-GB" sz="1800" dirty="0" smtClean="0">
                <a:solidFill>
                  <a:srgbClr val="1F497D"/>
                </a:solidFill>
                <a:latin typeface="Arial" pitchFamily="34" charset="0"/>
                <a:ea typeface="Calibri" pitchFamily="34" charset="0"/>
              </a:rPr>
              <a:t>Last slide: Some day, perhaps, although not in the next six years, the entire concept of moving people and goods may well be quite different from today.</a:t>
            </a:r>
          </a:p>
        </p:txBody>
      </p:sp>
      <p:pic>
        <p:nvPicPr>
          <p:cNvPr id="7"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
        <p:nvSpPr>
          <p:cNvPr id="5" name="TextBox 4"/>
          <p:cNvSpPr txBox="1"/>
          <p:nvPr/>
        </p:nvSpPr>
        <p:spPr>
          <a:xfrm>
            <a:off x="4752528" y="332656"/>
            <a:ext cx="1440531" cy="707886"/>
          </a:xfrm>
          <a:prstGeom prst="rect">
            <a:avLst/>
          </a:prstGeom>
          <a:noFill/>
        </p:spPr>
        <p:txBody>
          <a:bodyPr wrap="square" rtlCol="0">
            <a:spAutoFit/>
          </a:bodyPr>
          <a:lstStyle/>
          <a:p>
            <a:pPr algn="l"/>
            <a:r>
              <a:rPr lang="en-US" sz="2000" dirty="0" smtClean="0">
                <a:solidFill>
                  <a:schemeClr val="accent6">
                    <a:lumMod val="75000"/>
                  </a:schemeClr>
                </a:solidFill>
                <a:latin typeface="Arial" pitchFamily="34" charset="0"/>
                <a:ea typeface="Calibri" pitchFamily="34" charset="0"/>
              </a:rPr>
              <a:t>Home Schooling</a:t>
            </a:r>
          </a:p>
        </p:txBody>
      </p:sp>
      <p:sp>
        <p:nvSpPr>
          <p:cNvPr id="6" name="TextBox 5"/>
          <p:cNvSpPr txBox="1"/>
          <p:nvPr/>
        </p:nvSpPr>
        <p:spPr>
          <a:xfrm>
            <a:off x="6084168" y="332656"/>
            <a:ext cx="2808312" cy="707886"/>
          </a:xfrm>
          <a:prstGeom prst="rect">
            <a:avLst/>
          </a:prstGeom>
          <a:noFill/>
        </p:spPr>
        <p:txBody>
          <a:bodyPr wrap="square" rtlCol="0">
            <a:spAutoFit/>
          </a:bodyPr>
          <a:lstStyle/>
          <a:p>
            <a:pPr algn="l"/>
            <a:r>
              <a:rPr lang="en-US" sz="2000" dirty="0" smtClean="0">
                <a:solidFill>
                  <a:schemeClr val="accent6">
                    <a:lumMod val="75000"/>
                  </a:schemeClr>
                </a:solidFill>
                <a:latin typeface="Arial" pitchFamily="34" charset="0"/>
                <a:ea typeface="Calibri" pitchFamily="34" charset="0"/>
              </a:rPr>
              <a:t>Local Learning Centers (The Library)</a:t>
            </a:r>
          </a:p>
        </p:txBody>
      </p:sp>
      <p:sp>
        <p:nvSpPr>
          <p:cNvPr id="8" name="TextBox 7"/>
          <p:cNvSpPr txBox="1"/>
          <p:nvPr/>
        </p:nvSpPr>
        <p:spPr>
          <a:xfrm>
            <a:off x="6084168" y="1268760"/>
            <a:ext cx="2520280" cy="707886"/>
          </a:xfrm>
          <a:prstGeom prst="rect">
            <a:avLst/>
          </a:prstGeom>
          <a:noFill/>
        </p:spPr>
        <p:txBody>
          <a:bodyPr wrap="square" rtlCol="0">
            <a:spAutoFit/>
          </a:bodyPr>
          <a:lstStyle/>
          <a:p>
            <a:pPr algn="l"/>
            <a:r>
              <a:rPr lang="en-US" sz="2000" dirty="0" smtClean="0">
                <a:solidFill>
                  <a:schemeClr val="accent6">
                    <a:lumMod val="75000"/>
                  </a:schemeClr>
                </a:solidFill>
                <a:latin typeface="Arial" pitchFamily="34" charset="0"/>
                <a:ea typeface="Calibri" pitchFamily="34" charset="0"/>
              </a:rPr>
              <a:t>Distributed Offices and Manufacturing</a:t>
            </a:r>
          </a:p>
        </p:txBody>
      </p:sp>
      <p:sp>
        <p:nvSpPr>
          <p:cNvPr id="10" name="TextBox 9"/>
          <p:cNvSpPr txBox="1"/>
          <p:nvPr/>
        </p:nvSpPr>
        <p:spPr>
          <a:xfrm>
            <a:off x="5796136" y="4797152"/>
            <a:ext cx="3096344" cy="707886"/>
          </a:xfrm>
          <a:prstGeom prst="rect">
            <a:avLst/>
          </a:prstGeom>
          <a:noFill/>
        </p:spPr>
        <p:txBody>
          <a:bodyPr wrap="square" rtlCol="0">
            <a:spAutoFit/>
          </a:bodyPr>
          <a:lstStyle/>
          <a:p>
            <a:pPr algn="l"/>
            <a:r>
              <a:rPr lang="en-US" sz="2000" dirty="0" smtClean="0">
                <a:solidFill>
                  <a:schemeClr val="accent6">
                    <a:lumMod val="75000"/>
                  </a:schemeClr>
                </a:solidFill>
                <a:latin typeface="Arial" pitchFamily="34" charset="0"/>
                <a:ea typeface="Calibri" pitchFamily="34" charset="0"/>
              </a:rPr>
              <a:t>Local Viewing/Pick-up and Return Centers</a:t>
            </a:r>
          </a:p>
        </p:txBody>
      </p:sp>
      <p:sp>
        <p:nvSpPr>
          <p:cNvPr id="12" name="TextBox 11"/>
          <p:cNvSpPr txBox="1"/>
          <p:nvPr/>
        </p:nvSpPr>
        <p:spPr>
          <a:xfrm>
            <a:off x="7308304" y="5589240"/>
            <a:ext cx="1197764" cy="1015663"/>
          </a:xfrm>
          <a:prstGeom prst="rect">
            <a:avLst/>
          </a:prstGeom>
          <a:noFill/>
        </p:spPr>
        <p:txBody>
          <a:bodyPr wrap="none" rtlCol="0">
            <a:spAutoFit/>
          </a:bodyPr>
          <a:lstStyle/>
          <a:p>
            <a:pPr algn="l"/>
            <a:r>
              <a:rPr lang="en-US" sz="2000" dirty="0" smtClean="0">
                <a:solidFill>
                  <a:schemeClr val="accent6">
                    <a:lumMod val="75000"/>
                  </a:schemeClr>
                </a:solidFill>
                <a:latin typeface="Arial" pitchFamily="34" charset="0"/>
                <a:ea typeface="Calibri" pitchFamily="34" charset="0"/>
              </a:rPr>
              <a:t>Personal</a:t>
            </a:r>
          </a:p>
          <a:p>
            <a:pPr algn="l"/>
            <a:r>
              <a:rPr lang="en-US" sz="2000" dirty="0" smtClean="0">
                <a:solidFill>
                  <a:schemeClr val="accent6">
                    <a:lumMod val="75000"/>
                  </a:schemeClr>
                </a:solidFill>
                <a:latin typeface="Arial" pitchFamily="34" charset="0"/>
                <a:ea typeface="Calibri" pitchFamily="34" charset="0"/>
              </a:rPr>
              <a:t>Rapid</a:t>
            </a:r>
          </a:p>
          <a:p>
            <a:pPr algn="l"/>
            <a:r>
              <a:rPr lang="en-US" sz="2000" dirty="0" smtClean="0">
                <a:solidFill>
                  <a:schemeClr val="accent6">
                    <a:lumMod val="75000"/>
                  </a:schemeClr>
                </a:solidFill>
                <a:latin typeface="Arial" pitchFamily="34" charset="0"/>
                <a:ea typeface="Calibri" pitchFamily="34" charset="0"/>
              </a:rPr>
              <a:t>Transit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p:cNvCxnSpPr/>
          <p:nvPr/>
        </p:nvCxnSpPr>
        <p:spPr bwMode="auto">
          <a:xfrm>
            <a:off x="2843808" y="6354613"/>
            <a:ext cx="374441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a:off x="1979712" y="4561964"/>
            <a:ext cx="396044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flipV="1">
            <a:off x="3059832" y="2924944"/>
            <a:ext cx="3240360" cy="29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46" name="Picture 11" descr="http://www.frugalupstate.com/wp-content/uploads/2011/10/IMG_4766.jpg"/>
          <p:cNvPicPr>
            <a:picLocks noChangeAspect="1" noChangeArrowheads="1"/>
          </p:cNvPicPr>
          <p:nvPr/>
        </p:nvPicPr>
        <p:blipFill>
          <a:blip r:embed="rId2" cstate="print"/>
          <a:srcRect/>
          <a:stretch>
            <a:fillRect/>
          </a:stretch>
        </p:blipFill>
        <p:spPr bwMode="auto">
          <a:xfrm>
            <a:off x="6012160" y="3789040"/>
            <a:ext cx="2581726" cy="1929862"/>
          </a:xfrm>
          <a:prstGeom prst="rect">
            <a:avLst/>
          </a:prstGeom>
          <a:noFill/>
        </p:spPr>
      </p:pic>
      <p:pic>
        <p:nvPicPr>
          <p:cNvPr id="45" name="Picture 4" descr="http://t2.gstatic.com/images?q=tbn:ANd9GcR8s3B1fMw-sASIJmOvVyz9_Q0KLHZndmNPPawPDT_jwXCG_J8I"/>
          <p:cNvPicPr>
            <a:picLocks noChangeAspect="1" noChangeArrowheads="1"/>
          </p:cNvPicPr>
          <p:nvPr/>
        </p:nvPicPr>
        <p:blipFill>
          <a:blip r:embed="rId3" cstate="print"/>
          <a:srcRect/>
          <a:stretch>
            <a:fillRect/>
          </a:stretch>
        </p:blipFill>
        <p:spPr bwMode="auto">
          <a:xfrm>
            <a:off x="6300192" y="2420888"/>
            <a:ext cx="2619375" cy="1743076"/>
          </a:xfrm>
          <a:prstGeom prst="rect">
            <a:avLst/>
          </a:prstGeom>
          <a:noFill/>
        </p:spPr>
      </p:pic>
      <p:cxnSp>
        <p:nvCxnSpPr>
          <p:cNvPr id="43" name="Straight Arrow Connector 42"/>
          <p:cNvCxnSpPr/>
          <p:nvPr/>
        </p:nvCxnSpPr>
        <p:spPr bwMode="auto">
          <a:xfrm>
            <a:off x="2627784" y="1268760"/>
            <a:ext cx="396044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4" name="Picture 2" descr="http://upload.wikimedia.org/wikipedia/commons/thumb/7/71/Wolfsburg_VW-Werk.jpg/250px-Wolfsburg_VW-Werk.jpg">
            <a:hlinkClick r:id="rId4"/>
          </p:cNvPr>
          <p:cNvPicPr>
            <a:picLocks noChangeAspect="1" noChangeArrowheads="1"/>
          </p:cNvPicPr>
          <p:nvPr/>
        </p:nvPicPr>
        <p:blipFill>
          <a:blip r:embed="rId5" cstate="print"/>
          <a:srcRect/>
          <a:stretch>
            <a:fillRect/>
          </a:stretch>
        </p:blipFill>
        <p:spPr bwMode="auto">
          <a:xfrm>
            <a:off x="395536" y="1700808"/>
            <a:ext cx="2776902" cy="2088232"/>
          </a:xfrm>
          <a:prstGeom prst="rect">
            <a:avLst/>
          </a:prstGeom>
          <a:noFill/>
        </p:spPr>
      </p:pic>
      <p:pic>
        <p:nvPicPr>
          <p:cNvPr id="25" name="Picture 6" descr="http://news.bbcimg.co.uk/media/images/56546000/jpg/_56546789_101-lawnmowers.jpg"/>
          <p:cNvPicPr>
            <a:picLocks noChangeAspect="1" noChangeArrowheads="1"/>
          </p:cNvPicPr>
          <p:nvPr/>
        </p:nvPicPr>
        <p:blipFill>
          <a:blip r:embed="rId6" cstate="print"/>
          <a:srcRect/>
          <a:stretch>
            <a:fillRect/>
          </a:stretch>
        </p:blipFill>
        <p:spPr bwMode="auto">
          <a:xfrm>
            <a:off x="971600" y="620688"/>
            <a:ext cx="2808312" cy="1579676"/>
          </a:xfrm>
          <a:prstGeom prst="rect">
            <a:avLst/>
          </a:prstGeom>
          <a:noFill/>
        </p:spPr>
      </p:pic>
      <p:pic>
        <p:nvPicPr>
          <p:cNvPr id="26" name="Picture 2" descr="http://upload.wikimedia.org/wikipedia/commons/thumb/5/51/Strip_Mall_Troy.jpg/250px-Strip_Mall_Troy.jpg">
            <a:hlinkClick r:id="rId7"/>
          </p:cNvPr>
          <p:cNvPicPr>
            <a:picLocks noChangeAspect="1" noChangeArrowheads="1"/>
          </p:cNvPicPr>
          <p:nvPr/>
        </p:nvPicPr>
        <p:blipFill>
          <a:blip r:embed="rId8" cstate="print"/>
          <a:srcRect/>
          <a:stretch>
            <a:fillRect/>
          </a:stretch>
        </p:blipFill>
        <p:spPr bwMode="auto">
          <a:xfrm>
            <a:off x="539552" y="3284984"/>
            <a:ext cx="3096344" cy="2068358"/>
          </a:xfrm>
          <a:prstGeom prst="rect">
            <a:avLst/>
          </a:prstGeom>
          <a:noFill/>
        </p:spPr>
      </p:pic>
      <p:pic>
        <p:nvPicPr>
          <p:cNvPr id="27" name="Picture 4" descr="Cities Are the Future of Human Evolution"/>
          <p:cNvPicPr>
            <a:picLocks noChangeAspect="1" noChangeArrowheads="1"/>
          </p:cNvPicPr>
          <p:nvPr/>
        </p:nvPicPr>
        <p:blipFill>
          <a:blip r:embed="rId9" cstate="print"/>
          <a:srcRect/>
          <a:stretch>
            <a:fillRect/>
          </a:stretch>
        </p:blipFill>
        <p:spPr bwMode="auto">
          <a:xfrm>
            <a:off x="1547664" y="4797152"/>
            <a:ext cx="2736304" cy="1825628"/>
          </a:xfrm>
          <a:prstGeom prst="rect">
            <a:avLst/>
          </a:prstGeom>
          <a:noFill/>
        </p:spPr>
      </p:pic>
      <p:sp>
        <p:nvSpPr>
          <p:cNvPr id="18" name="TextBox 17"/>
          <p:cNvSpPr txBox="1"/>
          <p:nvPr/>
        </p:nvSpPr>
        <p:spPr>
          <a:xfrm>
            <a:off x="2195736" y="1332057"/>
            <a:ext cx="1656184" cy="584775"/>
          </a:xfrm>
          <a:prstGeom prst="rect">
            <a:avLst/>
          </a:prstGeom>
          <a:noFill/>
        </p:spPr>
        <p:txBody>
          <a:bodyPr wrap="square" rtlCol="0">
            <a:spAutoFit/>
          </a:bodyPr>
          <a:lstStyle/>
          <a:p>
            <a:r>
              <a:rPr lang="en-US" sz="3200" dirty="0" smtClean="0">
                <a:solidFill>
                  <a:schemeClr val="bg1"/>
                </a:solidFill>
                <a:latin typeface="Arial" pitchFamily="34" charset="0"/>
                <a:ea typeface="Calibri" pitchFamily="34" charset="0"/>
              </a:rPr>
              <a:t>Sprawl</a:t>
            </a:r>
          </a:p>
        </p:txBody>
      </p:sp>
      <p:sp>
        <p:nvSpPr>
          <p:cNvPr id="17" name="TextBox 16"/>
          <p:cNvSpPr txBox="1"/>
          <p:nvPr/>
        </p:nvSpPr>
        <p:spPr>
          <a:xfrm>
            <a:off x="611560" y="2207766"/>
            <a:ext cx="2143536" cy="1077218"/>
          </a:xfrm>
          <a:prstGeom prst="rect">
            <a:avLst/>
          </a:prstGeom>
          <a:noFill/>
        </p:spPr>
        <p:txBody>
          <a:bodyPr wrap="none" rtlCol="0">
            <a:spAutoFit/>
          </a:bodyPr>
          <a:lstStyle/>
          <a:p>
            <a:pPr algn="l"/>
            <a:r>
              <a:rPr lang="en-US" sz="3200" dirty="0" smtClean="0">
                <a:solidFill>
                  <a:schemeClr val="bg1"/>
                </a:solidFill>
                <a:latin typeface="Arial" pitchFamily="34" charset="0"/>
                <a:ea typeface="Calibri" pitchFamily="34" charset="0"/>
              </a:rPr>
              <a:t>Global </a:t>
            </a:r>
          </a:p>
          <a:p>
            <a:pPr algn="l"/>
            <a:r>
              <a:rPr lang="en-US" sz="3200" dirty="0" smtClean="0">
                <a:solidFill>
                  <a:schemeClr val="bg1"/>
                </a:solidFill>
                <a:latin typeface="Arial" pitchFamily="34" charset="0"/>
                <a:ea typeface="Calibri" pitchFamily="34" charset="0"/>
              </a:rPr>
              <a:t>Production</a:t>
            </a:r>
          </a:p>
        </p:txBody>
      </p:sp>
      <p:sp>
        <p:nvSpPr>
          <p:cNvPr id="21" name="TextBox 20"/>
          <p:cNvSpPr txBox="1"/>
          <p:nvPr/>
        </p:nvSpPr>
        <p:spPr>
          <a:xfrm>
            <a:off x="507453" y="3791942"/>
            <a:ext cx="1688283" cy="1077218"/>
          </a:xfrm>
          <a:prstGeom prst="rect">
            <a:avLst/>
          </a:prstGeom>
          <a:noFill/>
        </p:spPr>
        <p:txBody>
          <a:bodyPr wrap="none" rtlCol="0">
            <a:spAutoFit/>
          </a:bodyPr>
          <a:lstStyle/>
          <a:p>
            <a:pPr algn="l"/>
            <a:r>
              <a:rPr lang="en-US" sz="3200" dirty="0" err="1" smtClean="0">
                <a:solidFill>
                  <a:schemeClr val="bg1"/>
                </a:solidFill>
                <a:latin typeface="Arial" pitchFamily="34" charset="0"/>
                <a:ea typeface="Calibri" pitchFamily="34" charset="0"/>
              </a:rPr>
              <a:t>Shoping</a:t>
            </a:r>
            <a:endParaRPr lang="en-US" sz="3200" dirty="0" smtClean="0">
              <a:solidFill>
                <a:schemeClr val="bg1"/>
              </a:solidFill>
              <a:latin typeface="Arial" pitchFamily="34" charset="0"/>
              <a:ea typeface="Calibri" pitchFamily="34" charset="0"/>
            </a:endParaRPr>
          </a:p>
          <a:p>
            <a:pPr algn="l"/>
            <a:r>
              <a:rPr lang="en-US" sz="3200" dirty="0" smtClean="0">
                <a:solidFill>
                  <a:schemeClr val="bg1"/>
                </a:solidFill>
                <a:latin typeface="Arial" pitchFamily="34" charset="0"/>
                <a:ea typeface="Calibri" pitchFamily="34" charset="0"/>
              </a:rPr>
              <a:t>Malls</a:t>
            </a:r>
          </a:p>
        </p:txBody>
      </p:sp>
      <p:sp>
        <p:nvSpPr>
          <p:cNvPr id="20" name="TextBox 19"/>
          <p:cNvSpPr txBox="1"/>
          <p:nvPr/>
        </p:nvSpPr>
        <p:spPr>
          <a:xfrm>
            <a:off x="1619672" y="5365665"/>
            <a:ext cx="1141659" cy="584775"/>
          </a:xfrm>
          <a:prstGeom prst="rect">
            <a:avLst/>
          </a:prstGeom>
          <a:noFill/>
        </p:spPr>
        <p:txBody>
          <a:bodyPr wrap="none" rtlCol="0">
            <a:spAutoFit/>
          </a:bodyPr>
          <a:lstStyle/>
          <a:p>
            <a:r>
              <a:rPr lang="en-US" sz="3200" dirty="0" smtClean="0">
                <a:solidFill>
                  <a:schemeClr val="bg1"/>
                </a:solidFill>
                <a:latin typeface="Arial" pitchFamily="34" charset="0"/>
                <a:ea typeface="Calibri" pitchFamily="34" charset="0"/>
              </a:rPr>
              <a:t>Drive</a:t>
            </a:r>
          </a:p>
        </p:txBody>
      </p:sp>
      <p:sp>
        <p:nvSpPr>
          <p:cNvPr id="22" name="TextBox 21"/>
          <p:cNvSpPr txBox="1"/>
          <p:nvPr/>
        </p:nvSpPr>
        <p:spPr>
          <a:xfrm>
            <a:off x="6444208" y="2618909"/>
            <a:ext cx="2016224" cy="954107"/>
          </a:xfrm>
          <a:prstGeom prst="rect">
            <a:avLst/>
          </a:prstGeom>
          <a:noFill/>
        </p:spPr>
        <p:txBody>
          <a:bodyPr wrap="square" rtlCol="0">
            <a:spAutoFit/>
          </a:bodyPr>
          <a:lstStyle/>
          <a:p>
            <a:pPr algn="l"/>
            <a:r>
              <a:rPr lang="en-US" dirty="0" smtClean="0">
                <a:solidFill>
                  <a:schemeClr val="bg1"/>
                </a:solidFill>
                <a:latin typeface="Arial" pitchFamily="34" charset="0"/>
                <a:ea typeface="Calibri" pitchFamily="34" charset="0"/>
              </a:rPr>
              <a:t>Local Production</a:t>
            </a:r>
          </a:p>
        </p:txBody>
      </p:sp>
      <p:sp>
        <p:nvSpPr>
          <p:cNvPr id="37" name="TextBox 36"/>
          <p:cNvSpPr txBox="1"/>
          <p:nvPr/>
        </p:nvSpPr>
        <p:spPr>
          <a:xfrm>
            <a:off x="5940152" y="4273932"/>
            <a:ext cx="2736304" cy="523220"/>
          </a:xfrm>
          <a:prstGeom prst="rect">
            <a:avLst/>
          </a:prstGeom>
          <a:noFill/>
        </p:spPr>
        <p:txBody>
          <a:bodyPr wrap="square" rtlCol="0">
            <a:spAutoFit/>
          </a:bodyPr>
          <a:lstStyle/>
          <a:p>
            <a:pPr algn="r"/>
            <a:r>
              <a:rPr lang="en-US" dirty="0" smtClean="0">
                <a:solidFill>
                  <a:schemeClr val="bg1"/>
                </a:solidFill>
                <a:latin typeface="Arial" pitchFamily="34" charset="0"/>
                <a:ea typeface="Calibri" pitchFamily="34" charset="0"/>
              </a:rPr>
              <a:t>Home Delivery</a:t>
            </a:r>
          </a:p>
        </p:txBody>
      </p:sp>
      <p:sp>
        <p:nvSpPr>
          <p:cNvPr id="23" name="Title 1"/>
          <p:cNvSpPr txBox="1">
            <a:spLocks/>
          </p:cNvSpPr>
          <p:nvPr/>
        </p:nvSpPr>
        <p:spPr>
          <a:xfrm>
            <a:off x="571500" y="116632"/>
            <a:ext cx="8176964" cy="685800"/>
          </a:xfrm>
          <a:prstGeom prst="rect">
            <a:avLst/>
          </a:prstGeom>
        </p:spPr>
        <p:txBody>
          <a:bodyPr/>
          <a:lstStyle/>
          <a:p>
            <a:pPr algn="r" eaLnBrk="0" hangingPunct="0">
              <a:defRPr/>
            </a:pPr>
            <a:r>
              <a:rPr lang="sv-SE" sz="3200" kern="0" dirty="0" err="1" smtClean="0">
                <a:solidFill>
                  <a:schemeClr val="tx2"/>
                </a:solidFill>
                <a:latin typeface="+mj-lt"/>
                <a:ea typeface="+mj-ea"/>
                <a:cs typeface="+mj-cs"/>
              </a:rPr>
              <a:t>Where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we</a:t>
            </a:r>
            <a:r>
              <a:rPr lang="sv-SE" sz="3200" kern="0" dirty="0" smtClean="0">
                <a:solidFill>
                  <a:schemeClr val="tx2"/>
                </a:solidFill>
                <a:latin typeface="+mj-lt"/>
                <a:ea typeface="+mj-ea"/>
                <a:cs typeface="+mj-cs"/>
              </a:rPr>
              <a:t> are going</a:t>
            </a:r>
            <a:endParaRPr lang="en-GB" sz="3200" kern="0" dirty="0">
              <a:solidFill>
                <a:schemeClr val="tx2"/>
              </a:solidFill>
              <a:latin typeface="+mj-lt"/>
              <a:ea typeface="+mj-ea"/>
              <a:cs typeface="+mj-cs"/>
            </a:endParaRPr>
          </a:p>
        </p:txBody>
      </p:sp>
      <p:sp>
        <p:nvSpPr>
          <p:cNvPr id="28" name="Title 1"/>
          <p:cNvSpPr txBox="1">
            <a:spLocks/>
          </p:cNvSpPr>
          <p:nvPr/>
        </p:nvSpPr>
        <p:spPr>
          <a:xfrm>
            <a:off x="0" y="0"/>
            <a:ext cx="453650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Where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we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have</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been</a:t>
            </a:r>
            <a:endParaRPr lang="en-GB" sz="3200" kern="0" dirty="0">
              <a:solidFill>
                <a:schemeClr val="tx2"/>
              </a:solidFill>
              <a:latin typeface="+mj-lt"/>
              <a:ea typeface="+mj-ea"/>
              <a:cs typeface="+mj-cs"/>
            </a:endParaRPr>
          </a:p>
        </p:txBody>
      </p:sp>
      <p:pic>
        <p:nvPicPr>
          <p:cNvPr id="40" name="Picture 2" descr="http://4.bp.blogspot.com/_9jBbsunLe6U/SwqhbZtK_GI/AAAAAAAABBg/xv3R4OFuP18/s1600/detroit_downtown.jpg"/>
          <p:cNvPicPr>
            <a:picLocks noChangeAspect="1" noChangeArrowheads="1"/>
          </p:cNvPicPr>
          <p:nvPr/>
        </p:nvPicPr>
        <p:blipFill>
          <a:blip r:embed="rId10" cstate="print"/>
          <a:srcRect/>
          <a:stretch>
            <a:fillRect/>
          </a:stretch>
        </p:blipFill>
        <p:spPr bwMode="auto">
          <a:xfrm>
            <a:off x="6660232" y="692696"/>
            <a:ext cx="2304256" cy="1638304"/>
          </a:xfrm>
          <a:prstGeom prst="rect">
            <a:avLst/>
          </a:prstGeom>
          <a:noFill/>
        </p:spPr>
      </p:pic>
      <p:sp>
        <p:nvSpPr>
          <p:cNvPr id="19" name="TextBox 18"/>
          <p:cNvSpPr txBox="1"/>
          <p:nvPr/>
        </p:nvSpPr>
        <p:spPr>
          <a:xfrm>
            <a:off x="6372200" y="961564"/>
            <a:ext cx="2736304" cy="523220"/>
          </a:xfrm>
          <a:prstGeom prst="rect">
            <a:avLst/>
          </a:prstGeom>
          <a:noFill/>
        </p:spPr>
        <p:txBody>
          <a:bodyPr wrap="square" rtlCol="0">
            <a:spAutoFit/>
          </a:bodyPr>
          <a:lstStyle/>
          <a:p>
            <a:r>
              <a:rPr lang="en-US" dirty="0" smtClean="0">
                <a:solidFill>
                  <a:schemeClr val="bg1"/>
                </a:solidFill>
                <a:latin typeface="Arial" pitchFamily="34" charset="0"/>
                <a:ea typeface="Calibri" pitchFamily="34" charset="0"/>
              </a:rPr>
              <a:t>Concentration</a:t>
            </a:r>
          </a:p>
        </p:txBody>
      </p:sp>
      <p:pic>
        <p:nvPicPr>
          <p:cNvPr id="47" name="Picture 2" descr="http://info.coolride.com/Portals/193662/images/chauffeur.jpg"/>
          <p:cNvPicPr>
            <a:picLocks noChangeAspect="1" noChangeArrowheads="1"/>
          </p:cNvPicPr>
          <p:nvPr/>
        </p:nvPicPr>
        <p:blipFill>
          <a:blip r:embed="rId11" cstate="print"/>
          <a:srcRect/>
          <a:stretch>
            <a:fillRect/>
          </a:stretch>
        </p:blipFill>
        <p:spPr bwMode="auto">
          <a:xfrm>
            <a:off x="6588224" y="4992019"/>
            <a:ext cx="2158589" cy="1865981"/>
          </a:xfrm>
          <a:prstGeom prst="rect">
            <a:avLst/>
          </a:prstGeom>
          <a:noFill/>
        </p:spPr>
      </p:pic>
      <p:sp>
        <p:nvSpPr>
          <p:cNvPr id="39" name="TextBox 38"/>
          <p:cNvSpPr txBox="1"/>
          <p:nvPr/>
        </p:nvSpPr>
        <p:spPr>
          <a:xfrm>
            <a:off x="5724128" y="5858108"/>
            <a:ext cx="2736304" cy="523220"/>
          </a:xfrm>
          <a:prstGeom prst="rect">
            <a:avLst/>
          </a:prstGeom>
          <a:noFill/>
        </p:spPr>
        <p:txBody>
          <a:bodyPr wrap="square" rtlCol="0">
            <a:spAutoFit/>
          </a:bodyPr>
          <a:lstStyle/>
          <a:p>
            <a:pPr algn="r"/>
            <a:r>
              <a:rPr lang="en-US" dirty="0" err="1" smtClean="0">
                <a:solidFill>
                  <a:schemeClr val="bg1"/>
                </a:solidFill>
                <a:latin typeface="Arial" pitchFamily="34" charset="0"/>
                <a:ea typeface="Calibri" pitchFamily="34" charset="0"/>
              </a:rPr>
              <a:t>Chauffered</a:t>
            </a:r>
            <a:endParaRPr lang="en-US" dirty="0" smtClean="0">
              <a:solidFill>
                <a:schemeClr val="bg1"/>
              </a:solidFill>
              <a:latin typeface="Arial" pitchFamily="34" charset="0"/>
              <a:ea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0" grpId="0"/>
      <p:bldP spid="22" grpId="0"/>
      <p:bldP spid="37" grpId="0"/>
      <p:bldP spid="3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http://thetruthbehindthescenes.files.wordpress.com/2010/11/127.jpg"/>
          <p:cNvPicPr>
            <a:picLocks noChangeAspect="1" noChangeArrowheads="1"/>
          </p:cNvPicPr>
          <p:nvPr/>
        </p:nvPicPr>
        <p:blipFill>
          <a:blip r:embed="rId2" cstate="print"/>
          <a:srcRect/>
          <a:stretch>
            <a:fillRect/>
          </a:stretch>
        </p:blipFill>
        <p:spPr bwMode="auto">
          <a:xfrm>
            <a:off x="-108520" y="-99392"/>
            <a:ext cx="9324528" cy="6993396"/>
          </a:xfrm>
          <a:prstGeom prst="rect">
            <a:avLst/>
          </a:prstGeom>
          <a:noFill/>
        </p:spPr>
      </p:pic>
      <p:pic>
        <p:nvPicPr>
          <p:cNvPr id="222212" name="Picture 4" descr="http://t0.gstatic.com/images?q=tbn:ANd9GcQ7DisCmGU4f8bkHCtoig3-PLgfdQ-jJ_aNjGX1YDNJxjgNw40r"/>
          <p:cNvPicPr>
            <a:picLocks noChangeAspect="1" noChangeArrowheads="1"/>
          </p:cNvPicPr>
          <p:nvPr/>
        </p:nvPicPr>
        <p:blipFill>
          <a:blip r:embed="rId3" cstate="print"/>
          <a:srcRect/>
          <a:stretch>
            <a:fillRect/>
          </a:stretch>
        </p:blipFill>
        <p:spPr bwMode="auto">
          <a:xfrm>
            <a:off x="0" y="0"/>
            <a:ext cx="3352800" cy="1362075"/>
          </a:xfrm>
          <a:prstGeom prst="rect">
            <a:avLst/>
          </a:prstGeom>
          <a:noFill/>
        </p:spPr>
      </p:pic>
      <p:pic>
        <p:nvPicPr>
          <p:cNvPr id="5" name="Picture 2" descr="http://blog.eogn.com/.a/6a00d8341c767353ef01347fbb471f970c-800wi"/>
          <p:cNvPicPr>
            <a:picLocks noChangeAspect="1" noChangeArrowheads="1"/>
          </p:cNvPicPr>
          <p:nvPr/>
        </p:nvPicPr>
        <p:blipFill>
          <a:blip r:embed="rId4" cstate="print"/>
          <a:srcRect/>
          <a:stretch>
            <a:fillRect/>
          </a:stretch>
        </p:blipFill>
        <p:spPr bwMode="auto">
          <a:xfrm>
            <a:off x="5005716" y="4941168"/>
            <a:ext cx="1247638" cy="1242839"/>
          </a:xfrm>
          <a:prstGeom prst="rect">
            <a:avLst/>
          </a:prstGeom>
          <a:blipFill>
            <a:blip r:embed="rId5" cstate="print"/>
            <a:tile tx="0" ty="0" sx="100000" sy="100000" flip="none" algn="tl"/>
          </a:blipFill>
        </p:spPr>
      </p:pic>
      <p:sp>
        <p:nvSpPr>
          <p:cNvPr id="6" name="Rectangle 5"/>
          <p:cNvSpPr/>
          <p:nvPr/>
        </p:nvSpPr>
        <p:spPr bwMode="auto">
          <a:xfrm>
            <a:off x="5004048" y="4941168"/>
            <a:ext cx="1224136" cy="1224136"/>
          </a:xfrm>
          <a:prstGeom prst="rect">
            <a:avLst/>
          </a:prstGeom>
          <a:solidFill>
            <a:srgbClr val="CC3300">
              <a:alpha val="56863"/>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 name="Oval Callout 6"/>
          <p:cNvSpPr/>
          <p:nvPr/>
        </p:nvSpPr>
        <p:spPr bwMode="auto">
          <a:xfrm>
            <a:off x="4211960" y="0"/>
            <a:ext cx="2232248" cy="1484784"/>
          </a:xfrm>
          <a:prstGeom prst="wedgeEllipseCallout">
            <a:avLst>
              <a:gd name="adj1" fmla="val -50418"/>
              <a:gd name="adj2" fmla="val 66504"/>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Did you remember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the milk for the </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t>coffee </a:t>
            </a:r>
            <a:r>
              <a:rPr kumimoji="0" lang="en-US" sz="1800" b="0" i="0" u="none" strike="noStrike" cap="none" normalizeH="0" baseline="0" dirty="0" smtClean="0">
                <a:ln>
                  <a:noFill/>
                </a:ln>
                <a:solidFill>
                  <a:schemeClr val="tx1"/>
                </a:solidFill>
                <a:effectLst/>
                <a:latin typeface="Times New Roman" pitchFamily="18" charset="0"/>
              </a:rPr>
              <a:t>latte,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Scotty?</a:t>
            </a:r>
          </a:p>
        </p:txBody>
      </p:sp>
      <p:sp>
        <p:nvSpPr>
          <p:cNvPr id="10" name="Cloud Callout 9"/>
          <p:cNvSpPr/>
          <p:nvPr/>
        </p:nvSpPr>
        <p:spPr bwMode="auto">
          <a:xfrm>
            <a:off x="7020272" y="836712"/>
            <a:ext cx="2123728" cy="1080120"/>
          </a:xfrm>
          <a:prstGeom prst="cloudCallout">
            <a:avLst>
              <a:gd name="adj1" fmla="val 30314"/>
              <a:gd name="adj2" fmla="val -158763"/>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Got you </a:t>
            </a:r>
            <a:r>
              <a:rPr kumimoji="0" lang="en-US" sz="1800" b="0" i="0" u="none" strike="noStrike" cap="none" normalizeH="0" dirty="0" smtClean="0">
                <a:ln>
                  <a:noFill/>
                </a:ln>
                <a:solidFill>
                  <a:schemeClr val="tx1"/>
                </a:solidFill>
                <a:effectLst/>
                <a:latin typeface="Times New Roman" pitchFamily="18" charset="0"/>
              </a:rPr>
              <a:t>covered,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Times New Roman" pitchFamily="18" charset="0"/>
              </a:rPr>
              <a:t>Captain.</a:t>
            </a:r>
            <a:endParaRPr kumimoji="0" lang="en-US" sz="1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
        <p:nvSpPr>
          <p:cNvPr id="3" name="TextBox 2"/>
          <p:cNvSpPr txBox="1"/>
          <p:nvPr/>
        </p:nvSpPr>
        <p:spPr>
          <a:xfrm>
            <a:off x="323528" y="1268760"/>
            <a:ext cx="5616624" cy="5539978"/>
          </a:xfrm>
          <a:prstGeom prst="rect">
            <a:avLst/>
          </a:prstGeom>
          <a:noFill/>
        </p:spPr>
        <p:txBody>
          <a:bodyPr wrap="square">
            <a:spAutoFit/>
          </a:bodyPr>
          <a:lstStyle/>
          <a:p>
            <a:pPr algn="l" eaLnBrk="0" hangingPunct="0">
              <a:spcBef>
                <a:spcPts val="600"/>
              </a:spcBef>
            </a:pPr>
            <a:r>
              <a:rPr lang="en-US" sz="1800" dirty="0" smtClean="0">
                <a:solidFill>
                  <a:srgbClr val="1F497D"/>
                </a:solidFill>
                <a:latin typeface="Arial" pitchFamily="34" charset="0"/>
                <a:ea typeface="Calibri" pitchFamily="34" charset="0"/>
              </a:rPr>
              <a:t>Where the Fleet Management business is today is a result of four major converging technologies that were commercialized simultaneously in the 1990s, like a Big Bang:</a:t>
            </a:r>
          </a:p>
          <a:p>
            <a:pPr marL="180000" indent="180000" algn="l" eaLnBrk="0" hangingPunct="0">
              <a:spcBef>
                <a:spcPts val="600"/>
              </a:spcBef>
              <a:buFont typeface="Wingdings" pitchFamily="2" charset="2"/>
              <a:buChar char="§"/>
            </a:pPr>
            <a:r>
              <a:rPr lang="en-US" sz="1800" dirty="0" smtClean="0">
                <a:solidFill>
                  <a:srgbClr val="1F497D"/>
                </a:solidFill>
                <a:latin typeface="Arial" pitchFamily="34" charset="0"/>
                <a:ea typeface="Calibri" pitchFamily="34" charset="0"/>
              </a:rPr>
              <a:t>Wireless telecommunications technologies</a:t>
            </a:r>
          </a:p>
          <a:p>
            <a:pPr marL="180000" indent="180000" algn="l" eaLnBrk="0" hangingPunct="0">
              <a:spcBef>
                <a:spcPts val="600"/>
              </a:spcBef>
              <a:buFont typeface="Wingdings" pitchFamily="2" charset="2"/>
              <a:buChar char="§"/>
            </a:pPr>
            <a:r>
              <a:rPr lang="en-US" sz="1800" dirty="0" smtClean="0">
                <a:solidFill>
                  <a:srgbClr val="1F497D"/>
                </a:solidFill>
                <a:latin typeface="Arial" pitchFamily="34" charset="0"/>
                <a:ea typeface="Calibri" pitchFamily="34" charset="0"/>
              </a:rPr>
              <a:t>Digital maps</a:t>
            </a:r>
          </a:p>
          <a:p>
            <a:pPr marL="180000" indent="180000" algn="l" eaLnBrk="0" hangingPunct="0">
              <a:spcBef>
                <a:spcPts val="600"/>
              </a:spcBef>
              <a:buFont typeface="Wingdings" pitchFamily="2" charset="2"/>
              <a:buChar char="§"/>
            </a:pPr>
            <a:r>
              <a:rPr lang="en-US" sz="1800" dirty="0" smtClean="0">
                <a:solidFill>
                  <a:srgbClr val="1F497D"/>
                </a:solidFill>
                <a:latin typeface="Arial" pitchFamily="34" charset="0"/>
                <a:ea typeface="Calibri" pitchFamily="34" charset="0"/>
              </a:rPr>
              <a:t>Global navigation satellite systems</a:t>
            </a:r>
          </a:p>
          <a:p>
            <a:pPr marL="180000" indent="180000" algn="l" eaLnBrk="0" hangingPunct="0">
              <a:spcBef>
                <a:spcPts val="600"/>
              </a:spcBef>
              <a:buFont typeface="Wingdings" pitchFamily="2" charset="2"/>
              <a:buChar char="§"/>
            </a:pPr>
            <a:r>
              <a:rPr lang="en-US" sz="1800" dirty="0" smtClean="0">
                <a:solidFill>
                  <a:srgbClr val="1F497D"/>
                </a:solidFill>
                <a:latin typeface="Arial" pitchFamily="34" charset="0"/>
                <a:ea typeface="Calibri" pitchFamily="34" charset="0"/>
              </a:rPr>
              <a:t>The Internet</a:t>
            </a:r>
          </a:p>
          <a:p>
            <a:pPr algn="l" eaLnBrk="0" hangingPunct="0">
              <a:spcBef>
                <a:spcPts val="600"/>
              </a:spcBef>
            </a:pPr>
            <a:r>
              <a:rPr lang="en-US" sz="1800" dirty="0" smtClean="0">
                <a:solidFill>
                  <a:srgbClr val="1F497D"/>
                </a:solidFill>
                <a:latin typeface="Arial" pitchFamily="34" charset="0"/>
                <a:ea typeface="Calibri" pitchFamily="34" charset="0"/>
              </a:rPr>
              <a:t>All of these technologies had their roots in political, social and economic events that existed in a post-World War II Cold War context.  Whether we like to be reminded about it or not, they were funded and initially developed principally for securing military advantage.  </a:t>
            </a:r>
          </a:p>
          <a:p>
            <a:pPr algn="l" eaLnBrk="0" hangingPunct="0">
              <a:spcBef>
                <a:spcPts val="600"/>
              </a:spcBef>
            </a:pPr>
            <a:r>
              <a:rPr lang="en-US" sz="1800" dirty="0" smtClean="0">
                <a:solidFill>
                  <a:srgbClr val="1F497D"/>
                </a:solidFill>
                <a:latin typeface="Arial" pitchFamily="34" charset="0"/>
                <a:ea typeface="Calibri" pitchFamily="34" charset="0"/>
              </a:rPr>
              <a:t>They were commercialized and have been used to create all types of products that are affecting our daily lives and having an impact on our individual and collective futures.</a:t>
            </a:r>
          </a:p>
        </p:txBody>
      </p:sp>
      <p:sp>
        <p:nvSpPr>
          <p:cNvPr id="9" name="Title 1"/>
          <p:cNvSpPr txBox="1">
            <a:spLocks/>
          </p:cNvSpPr>
          <p:nvPr/>
        </p:nvSpPr>
        <p:spPr>
          <a:xfrm>
            <a:off x="571500" y="727075"/>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Macro</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Factors</a:t>
            </a:r>
            <a:endParaRPr lang="en-GB" sz="3200" kern="0" dirty="0">
              <a:solidFill>
                <a:schemeClr val="tx2"/>
              </a:solidFill>
              <a:latin typeface="+mj-lt"/>
              <a:ea typeface="+mj-ea"/>
              <a:cs typeface="+mj-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3132138" y="1772816"/>
            <a:ext cx="3095625" cy="3095625"/>
          </a:xfrm>
          <a:prstGeom prst="rect">
            <a:avLst/>
          </a:prstGeom>
          <a:noFill/>
          <a:ln w="9525">
            <a:noFill/>
            <a:miter lim="800000"/>
            <a:headEnd/>
            <a:tailEnd/>
          </a:ln>
        </p:spPr>
      </p:pic>
      <p:sp>
        <p:nvSpPr>
          <p:cNvPr id="3" name="Rectangle 2"/>
          <p:cNvSpPr/>
          <p:nvPr/>
        </p:nvSpPr>
        <p:spPr>
          <a:xfrm>
            <a:off x="2376264" y="3429000"/>
            <a:ext cx="4572000" cy="892552"/>
          </a:xfrm>
          <a:prstGeom prst="rect">
            <a:avLst/>
          </a:prstGeom>
        </p:spPr>
        <p:txBody>
          <a:bodyPr>
            <a:spAutoFit/>
          </a:bodyPr>
          <a:lstStyle/>
          <a:p>
            <a:r>
              <a:rPr lang="en-US" b="1" dirty="0" smtClean="0">
                <a:solidFill>
                  <a:schemeClr val="bg1"/>
                </a:solidFill>
                <a:latin typeface="+mj-lt"/>
              </a:rPr>
              <a:t>Michael L. </a:t>
            </a:r>
            <a:r>
              <a:rPr lang="en-US" b="1" dirty="0" err="1" smtClean="0">
                <a:solidFill>
                  <a:schemeClr val="bg1"/>
                </a:solidFill>
                <a:latin typeface="+mj-lt"/>
              </a:rPr>
              <a:t>Sena</a:t>
            </a:r>
            <a:r>
              <a:rPr lang="en-US" b="1" dirty="0" smtClean="0">
                <a:solidFill>
                  <a:schemeClr val="bg1"/>
                </a:solidFill>
                <a:latin typeface="+mj-lt"/>
              </a:rPr>
              <a:t/>
            </a:r>
            <a:br>
              <a:rPr lang="en-US" b="1" dirty="0" smtClean="0">
                <a:solidFill>
                  <a:schemeClr val="bg1"/>
                </a:solidFill>
                <a:latin typeface="+mj-lt"/>
              </a:rPr>
            </a:br>
            <a:r>
              <a:rPr lang="en-US" sz="2400" b="1" dirty="0" smtClean="0">
                <a:solidFill>
                  <a:schemeClr val="bg1"/>
                </a:solidFill>
                <a:latin typeface="+mj-lt"/>
              </a:rPr>
              <a:t>13 March 2014</a:t>
            </a:r>
            <a:endParaRPr lang="en-US" dirty="0">
              <a:solidFill>
                <a:schemeClr val="bg1"/>
              </a:solidFill>
              <a:latin typeface="+mj-lt"/>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a:off x="2915816" y="4725144"/>
            <a:ext cx="3096344" cy="1944215"/>
          </a:xfrm>
          <a:prstGeom prst="rect">
            <a:avLst/>
          </a:prstGeom>
          <a:noFill/>
          <a:ln w="9525">
            <a:noFill/>
            <a:miter lim="800000"/>
            <a:headEnd/>
            <a:tailEnd/>
          </a:ln>
          <a:effectLst/>
        </p:spPr>
      </p:pic>
      <p:pic>
        <p:nvPicPr>
          <p:cNvPr id="47108" name="Picture 4" descr="http://upload.wikimedia.org/wikipedia/commons/thumb/d/db/Messier51_sRGB.jpg/220px-Messier51_sRGB.jpg">
            <a:hlinkClick r:id="rId3"/>
          </p:cNvPr>
          <p:cNvPicPr>
            <a:picLocks noChangeAspect="1" noChangeArrowheads="1"/>
          </p:cNvPicPr>
          <p:nvPr/>
        </p:nvPicPr>
        <p:blipFill>
          <a:blip r:embed="rId4" cstate="print"/>
          <a:srcRect/>
          <a:stretch>
            <a:fillRect/>
          </a:stretch>
        </p:blipFill>
        <p:spPr bwMode="auto">
          <a:xfrm>
            <a:off x="2902167" y="2348880"/>
            <a:ext cx="3106225" cy="2304256"/>
          </a:xfrm>
          <a:prstGeom prst="rect">
            <a:avLst/>
          </a:prstGeom>
          <a:noFill/>
        </p:spPr>
      </p:pic>
      <p:pic>
        <p:nvPicPr>
          <p:cNvPr id="116738" name="Picture 2" descr="http://upload.wikimedia.org/wikipedia/commons/thumb/8/8d/GPS_Satellite_NASA_art-iif.jpg/270px-GPS_Satellite_NASA_art-iif.jpg">
            <a:hlinkClick r:id="rId5"/>
          </p:cNvPr>
          <p:cNvPicPr>
            <a:picLocks noChangeAspect="1" noChangeArrowheads="1"/>
          </p:cNvPicPr>
          <p:nvPr/>
        </p:nvPicPr>
        <p:blipFill>
          <a:blip r:embed="rId6" cstate="print"/>
          <a:srcRect/>
          <a:stretch>
            <a:fillRect/>
          </a:stretch>
        </p:blipFill>
        <p:spPr bwMode="auto">
          <a:xfrm>
            <a:off x="6084168" y="188641"/>
            <a:ext cx="3059832" cy="2376264"/>
          </a:xfrm>
          <a:prstGeom prst="rect">
            <a:avLst/>
          </a:prstGeom>
          <a:noFill/>
        </p:spPr>
      </p:pic>
      <p:pic>
        <p:nvPicPr>
          <p:cNvPr id="116742" name="Picture 6" descr="http://upload.wikimedia.org/wikipedia/commons/thumb/d/d2/Internet_map_1024.jpg/250px-Internet_map_1024.jpg">
            <a:hlinkClick r:id="rId7"/>
          </p:cNvPr>
          <p:cNvPicPr>
            <a:picLocks noChangeAspect="1" noChangeArrowheads="1"/>
          </p:cNvPicPr>
          <p:nvPr/>
        </p:nvPicPr>
        <p:blipFill>
          <a:blip r:embed="rId8" cstate="print"/>
          <a:srcRect/>
          <a:stretch>
            <a:fillRect/>
          </a:stretch>
        </p:blipFill>
        <p:spPr bwMode="auto">
          <a:xfrm>
            <a:off x="6084168" y="2636912"/>
            <a:ext cx="3059832" cy="4032448"/>
          </a:xfrm>
          <a:prstGeom prst="rect">
            <a:avLst/>
          </a:prstGeom>
          <a:noFill/>
        </p:spPr>
      </p:pic>
      <p:pic>
        <p:nvPicPr>
          <p:cNvPr id="116750" name="Picture 14" descr="http://services.arcgisonline.com/ArcGIS/rest/services/World_Street_Map/MapServer/tile/14/4814/8966"/>
          <p:cNvPicPr>
            <a:picLocks noChangeAspect="1" noChangeArrowheads="1"/>
          </p:cNvPicPr>
          <p:nvPr/>
        </p:nvPicPr>
        <p:blipFill>
          <a:blip r:embed="rId9" cstate="print"/>
          <a:srcRect/>
          <a:stretch>
            <a:fillRect/>
          </a:stretch>
        </p:blipFill>
        <p:spPr bwMode="auto">
          <a:xfrm>
            <a:off x="2915816" y="188640"/>
            <a:ext cx="3096344" cy="2088232"/>
          </a:xfrm>
          <a:prstGeom prst="rect">
            <a:avLst/>
          </a:prstGeom>
          <a:noFill/>
        </p:spPr>
      </p:pic>
      <p:sp>
        <p:nvSpPr>
          <p:cNvPr id="9" name="Title 1"/>
          <p:cNvSpPr txBox="1">
            <a:spLocks/>
          </p:cNvSpPr>
          <p:nvPr/>
        </p:nvSpPr>
        <p:spPr>
          <a:xfrm>
            <a:off x="571500" y="727075"/>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Macro</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Factors</a:t>
            </a:r>
            <a:endParaRPr lang="en-GB" sz="3200" kern="0" dirty="0">
              <a:solidFill>
                <a:schemeClr val="tx2"/>
              </a:solidFill>
              <a:latin typeface="+mj-lt"/>
              <a:ea typeface="+mj-ea"/>
              <a:cs typeface="+mj-cs"/>
            </a:endParaRPr>
          </a:p>
        </p:txBody>
      </p:sp>
      <p:sp>
        <p:nvSpPr>
          <p:cNvPr id="11" name="TextBox 10"/>
          <p:cNvSpPr txBox="1"/>
          <p:nvPr/>
        </p:nvSpPr>
        <p:spPr>
          <a:xfrm>
            <a:off x="7793951" y="1052736"/>
            <a:ext cx="1056700" cy="461665"/>
          </a:xfrm>
          <a:prstGeom prst="rect">
            <a:avLst/>
          </a:prstGeom>
          <a:noFill/>
        </p:spPr>
        <p:txBody>
          <a:bodyPr wrap="none" rtlCol="0">
            <a:spAutoFit/>
          </a:bodyPr>
          <a:lstStyle/>
          <a:p>
            <a:r>
              <a:rPr lang="en-US" sz="2400" dirty="0" smtClean="0">
                <a:solidFill>
                  <a:schemeClr val="bg1"/>
                </a:solidFill>
                <a:latin typeface="Arial" pitchFamily="34" charset="0"/>
                <a:ea typeface="Calibri" pitchFamily="34" charset="0"/>
              </a:rPr>
              <a:t>GNSS</a:t>
            </a:r>
          </a:p>
        </p:txBody>
      </p:sp>
      <p:sp>
        <p:nvSpPr>
          <p:cNvPr id="12" name="TextBox 11"/>
          <p:cNvSpPr txBox="1"/>
          <p:nvPr/>
        </p:nvSpPr>
        <p:spPr>
          <a:xfrm>
            <a:off x="6335458" y="5949280"/>
            <a:ext cx="1572867" cy="584775"/>
          </a:xfrm>
          <a:prstGeom prst="rect">
            <a:avLst/>
          </a:prstGeom>
          <a:noFill/>
        </p:spPr>
        <p:txBody>
          <a:bodyPr wrap="none" rtlCol="0">
            <a:spAutoFit/>
          </a:bodyPr>
          <a:lstStyle/>
          <a:p>
            <a:r>
              <a:rPr lang="en-US" sz="3200" dirty="0" smtClean="0">
                <a:solidFill>
                  <a:schemeClr val="bg1"/>
                </a:solidFill>
                <a:latin typeface="Arial" pitchFamily="34" charset="0"/>
                <a:ea typeface="Calibri" pitchFamily="34" charset="0"/>
              </a:rPr>
              <a:t>Internet</a:t>
            </a:r>
          </a:p>
        </p:txBody>
      </p:sp>
      <p:sp>
        <p:nvSpPr>
          <p:cNvPr id="13" name="TextBox 12"/>
          <p:cNvSpPr txBox="1"/>
          <p:nvPr/>
        </p:nvSpPr>
        <p:spPr>
          <a:xfrm>
            <a:off x="3413715" y="1628800"/>
            <a:ext cx="2164374" cy="523220"/>
          </a:xfrm>
          <a:prstGeom prst="rect">
            <a:avLst/>
          </a:prstGeom>
          <a:noFill/>
        </p:spPr>
        <p:txBody>
          <a:bodyPr wrap="none" rtlCol="0">
            <a:spAutoFit/>
          </a:bodyPr>
          <a:lstStyle/>
          <a:p>
            <a:r>
              <a:rPr lang="en-US" dirty="0" smtClean="0">
                <a:solidFill>
                  <a:schemeClr val="accent2">
                    <a:lumMod val="75000"/>
                  </a:schemeClr>
                </a:solidFill>
                <a:latin typeface="Arial" pitchFamily="34" charset="0"/>
                <a:ea typeface="Calibri" pitchFamily="34" charset="0"/>
              </a:rPr>
              <a:t>Digital Maps</a:t>
            </a:r>
          </a:p>
        </p:txBody>
      </p:sp>
      <p:sp>
        <p:nvSpPr>
          <p:cNvPr id="15" name="TextBox 14"/>
          <p:cNvSpPr txBox="1"/>
          <p:nvPr/>
        </p:nvSpPr>
        <p:spPr>
          <a:xfrm>
            <a:off x="3680360" y="3861048"/>
            <a:ext cx="1643399" cy="523220"/>
          </a:xfrm>
          <a:prstGeom prst="rect">
            <a:avLst/>
          </a:prstGeom>
          <a:noFill/>
        </p:spPr>
        <p:txBody>
          <a:bodyPr wrap="none" rtlCol="0">
            <a:spAutoFit/>
          </a:bodyPr>
          <a:lstStyle/>
          <a:p>
            <a:r>
              <a:rPr lang="en-US" dirty="0" smtClean="0">
                <a:solidFill>
                  <a:schemeClr val="bg1"/>
                </a:solidFill>
                <a:latin typeface="Arial" pitchFamily="34" charset="0"/>
                <a:ea typeface="Calibri" pitchFamily="34" charset="0"/>
              </a:rPr>
              <a:t>Big Bang</a:t>
            </a:r>
          </a:p>
        </p:txBody>
      </p:sp>
      <p:pic>
        <p:nvPicPr>
          <p:cNvPr id="53250" name="Picture 2" descr="http://media02.hongkiat.com/mobilephone-revolution/cellphone-nokia-8250-(2001).jpg"/>
          <p:cNvPicPr>
            <a:picLocks noChangeAspect="1" noChangeArrowheads="1"/>
          </p:cNvPicPr>
          <p:nvPr/>
        </p:nvPicPr>
        <p:blipFill>
          <a:blip r:embed="rId10" cstate="print"/>
          <a:srcRect/>
          <a:stretch>
            <a:fillRect/>
          </a:stretch>
        </p:blipFill>
        <p:spPr bwMode="auto">
          <a:xfrm rot="16200000">
            <a:off x="-617016" y="3179266"/>
            <a:ext cx="4291211" cy="2630437"/>
          </a:xfrm>
          <a:prstGeom prst="rect">
            <a:avLst/>
          </a:prstGeom>
          <a:noFill/>
        </p:spPr>
      </p:pic>
      <p:sp>
        <p:nvSpPr>
          <p:cNvPr id="14" name="TextBox 13"/>
          <p:cNvSpPr txBox="1"/>
          <p:nvPr/>
        </p:nvSpPr>
        <p:spPr>
          <a:xfrm>
            <a:off x="395536" y="2492896"/>
            <a:ext cx="2304256" cy="954107"/>
          </a:xfrm>
          <a:prstGeom prst="rect">
            <a:avLst/>
          </a:prstGeom>
          <a:noFill/>
        </p:spPr>
        <p:txBody>
          <a:bodyPr wrap="square" rtlCol="0">
            <a:spAutoFit/>
          </a:bodyPr>
          <a:lstStyle/>
          <a:p>
            <a:r>
              <a:rPr lang="en-US" dirty="0" smtClean="0">
                <a:latin typeface="Arial" pitchFamily="34" charset="0"/>
                <a:ea typeface="Calibri" pitchFamily="34" charset="0"/>
              </a:rPr>
              <a:t>Wireless Technologies</a:t>
            </a: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5940871" y="2061567"/>
            <a:ext cx="3095625" cy="3095625"/>
          </a:xfrm>
          <a:prstGeom prst="rect">
            <a:avLst/>
          </a:prstGeom>
          <a:noFill/>
          <a:ln w="9525">
            <a:noFill/>
            <a:miter lim="800000"/>
            <a:headEnd/>
            <a:tailEnd/>
          </a:ln>
        </p:spPr>
      </p:pic>
      <p:sp>
        <p:nvSpPr>
          <p:cNvPr id="3" name="TextBox 2"/>
          <p:cNvSpPr txBox="1"/>
          <p:nvPr/>
        </p:nvSpPr>
        <p:spPr>
          <a:xfrm>
            <a:off x="395536" y="764704"/>
            <a:ext cx="5976664" cy="5663089"/>
          </a:xfrm>
          <a:prstGeom prst="rect">
            <a:avLst/>
          </a:prstGeom>
          <a:noFill/>
        </p:spPr>
        <p:txBody>
          <a:bodyPr wrap="square">
            <a:spAutoFit/>
          </a:bodyPr>
          <a:lstStyle/>
          <a:p>
            <a:pPr algn="l" eaLnBrk="0" hangingPunct="0">
              <a:spcBef>
                <a:spcPts val="600"/>
              </a:spcBef>
            </a:pPr>
            <a:r>
              <a:rPr lang="en-US" sz="1800" dirty="0" smtClean="0">
                <a:solidFill>
                  <a:srgbClr val="1F497D"/>
                </a:solidFill>
                <a:latin typeface="Arial" pitchFamily="34" charset="0"/>
                <a:ea typeface="Calibri" pitchFamily="34" charset="0"/>
              </a:rPr>
              <a:t>Where will the Fleet Management business will be in 2020?  In six years, between now and 2020, much can change.  An example of just how quickly things can change is the impact that the </a:t>
            </a:r>
            <a:r>
              <a:rPr lang="en-US" sz="1800" dirty="0" err="1" smtClean="0">
                <a:solidFill>
                  <a:srgbClr val="1F497D"/>
                </a:solidFill>
                <a:latin typeface="Arial" pitchFamily="34" charset="0"/>
                <a:ea typeface="Calibri" pitchFamily="34" charset="0"/>
              </a:rPr>
              <a:t>iPhone</a:t>
            </a:r>
            <a:r>
              <a:rPr lang="en-US" sz="1800" dirty="0" smtClean="0">
                <a:solidFill>
                  <a:srgbClr val="1F497D"/>
                </a:solidFill>
                <a:latin typeface="Arial" pitchFamily="34" charset="0"/>
                <a:ea typeface="Calibri" pitchFamily="34" charset="0"/>
              </a:rPr>
              <a:t> has had.</a:t>
            </a:r>
          </a:p>
          <a:p>
            <a:pPr algn="l" eaLnBrk="0" hangingPunct="0">
              <a:spcBef>
                <a:spcPts val="600"/>
              </a:spcBef>
            </a:pPr>
            <a:r>
              <a:rPr lang="en-US" sz="1800" dirty="0" smtClean="0">
                <a:solidFill>
                  <a:srgbClr val="1F497D"/>
                </a:solidFill>
                <a:latin typeface="Arial" pitchFamily="34" charset="0"/>
                <a:ea typeface="Calibri" pitchFamily="34" charset="0"/>
              </a:rPr>
              <a:t>Steve Jobs introduced the </a:t>
            </a:r>
            <a:r>
              <a:rPr lang="en-US" sz="1800" dirty="0" err="1" smtClean="0">
                <a:solidFill>
                  <a:srgbClr val="1F497D"/>
                </a:solidFill>
                <a:latin typeface="Arial" pitchFamily="34" charset="0"/>
                <a:ea typeface="Calibri" pitchFamily="34" charset="0"/>
              </a:rPr>
              <a:t>iPhone</a:t>
            </a:r>
            <a:r>
              <a:rPr lang="en-US" sz="1800" dirty="0" smtClean="0">
                <a:solidFill>
                  <a:srgbClr val="1F497D"/>
                </a:solidFill>
                <a:latin typeface="Arial" pitchFamily="34" charset="0"/>
                <a:ea typeface="Calibri" pitchFamily="34" charset="0"/>
              </a:rPr>
              <a:t>, in his own words, “…as a wide-screen iPod with touch screen controls and a full-function smart phone with Internet connectivity.”  The first </a:t>
            </a:r>
            <a:r>
              <a:rPr lang="en-US" sz="1800" dirty="0" err="1" smtClean="0">
                <a:solidFill>
                  <a:srgbClr val="1F497D"/>
                </a:solidFill>
                <a:latin typeface="Arial" pitchFamily="34" charset="0"/>
                <a:ea typeface="Calibri" pitchFamily="34" charset="0"/>
              </a:rPr>
              <a:t>iPhones</a:t>
            </a:r>
            <a:r>
              <a:rPr lang="en-US" sz="1800" dirty="0" smtClean="0">
                <a:solidFill>
                  <a:srgbClr val="1F497D"/>
                </a:solidFill>
                <a:latin typeface="Arial" pitchFamily="34" charset="0"/>
                <a:ea typeface="Calibri" pitchFamily="34" charset="0"/>
              </a:rPr>
              <a:t> were delivered to consumers in June 2007.</a:t>
            </a:r>
          </a:p>
          <a:p>
            <a:pPr algn="l" eaLnBrk="0" hangingPunct="0">
              <a:spcBef>
                <a:spcPts val="600"/>
              </a:spcBef>
            </a:pPr>
            <a:r>
              <a:rPr lang="en-US" sz="1800" dirty="0" smtClean="0">
                <a:solidFill>
                  <a:srgbClr val="1F497D"/>
                </a:solidFill>
                <a:latin typeface="Arial" pitchFamily="34" charset="0"/>
                <a:ea typeface="Calibri" pitchFamily="34" charset="0"/>
              </a:rPr>
              <a:t>In seven years, this invention changed almost everything. The </a:t>
            </a:r>
            <a:r>
              <a:rPr lang="en-US" sz="1800" dirty="0" err="1" smtClean="0">
                <a:solidFill>
                  <a:srgbClr val="1F497D"/>
                </a:solidFill>
                <a:latin typeface="Arial" pitchFamily="34" charset="0"/>
                <a:ea typeface="Calibri" pitchFamily="34" charset="0"/>
              </a:rPr>
              <a:t>iPad</a:t>
            </a:r>
            <a:r>
              <a:rPr lang="en-US" sz="1800" dirty="0" smtClean="0">
                <a:solidFill>
                  <a:srgbClr val="1F497D"/>
                </a:solidFill>
                <a:latin typeface="Arial" pitchFamily="34" charset="0"/>
                <a:ea typeface="Calibri" pitchFamily="34" charset="0"/>
              </a:rPr>
              <a:t> followed.  Jobs presented it in January 2010.  Whatever hadn’t changed by then changed afterwards. </a:t>
            </a:r>
          </a:p>
          <a:p>
            <a:pPr algn="l" eaLnBrk="0" hangingPunct="0">
              <a:spcBef>
                <a:spcPts val="600"/>
              </a:spcBef>
            </a:pPr>
            <a:r>
              <a:rPr lang="en-US" sz="1800" dirty="0" smtClean="0">
                <a:solidFill>
                  <a:srgbClr val="1F497D"/>
                </a:solidFill>
                <a:latin typeface="Arial" pitchFamily="34" charset="0"/>
                <a:ea typeface="Calibri" pitchFamily="34" charset="0"/>
              </a:rPr>
              <a:t>But none of Apple’s or Google’s or Amazon’s inventions, or the fuel-saving and safety-improving inventions of the vehicle manufacturers, exist inside their own bubbles.  They are both affected by and affect developments in how we live on and use this planet earth.  </a:t>
            </a:r>
          </a:p>
          <a:p>
            <a:pPr algn="l" eaLnBrk="0" hangingPunct="0">
              <a:spcBef>
                <a:spcPts val="600"/>
              </a:spcBef>
            </a:pPr>
            <a:r>
              <a:rPr lang="en-US" sz="1800" b="1" dirty="0" smtClean="0">
                <a:solidFill>
                  <a:srgbClr val="1F497D"/>
                </a:solidFill>
                <a:latin typeface="Arial" pitchFamily="34" charset="0"/>
                <a:ea typeface="Calibri" pitchFamily="34" charset="0"/>
              </a:rPr>
              <a:t>These are the Macro Factors.</a:t>
            </a:r>
          </a:p>
        </p:txBody>
      </p:sp>
      <p:sp>
        <p:nvSpPr>
          <p:cNvPr id="9" name="Title 1"/>
          <p:cNvSpPr txBox="1">
            <a:spLocks/>
          </p:cNvSpPr>
          <p:nvPr/>
        </p:nvSpPr>
        <p:spPr>
          <a:xfrm>
            <a:off x="571500" y="116632"/>
            <a:ext cx="8176964" cy="685800"/>
          </a:xfrm>
          <a:prstGeom prst="rect">
            <a:avLst/>
          </a:prstGeom>
        </p:spPr>
        <p:txBody>
          <a:bodyPr/>
          <a:lstStyle/>
          <a:p>
            <a:pPr algn="l" eaLnBrk="0" hangingPunct="0">
              <a:defRPr/>
            </a:pPr>
            <a:r>
              <a:rPr lang="sv-SE" sz="3200" kern="0" dirty="0" err="1" smtClean="0">
                <a:solidFill>
                  <a:schemeClr val="tx2"/>
                </a:solidFill>
                <a:latin typeface="+mj-lt"/>
                <a:ea typeface="+mj-ea"/>
                <a:cs typeface="+mj-cs"/>
              </a:rPr>
              <a:t>Macro</a:t>
            </a:r>
            <a:r>
              <a:rPr lang="sv-SE" sz="3200" kern="0" dirty="0" smtClean="0">
                <a:solidFill>
                  <a:schemeClr val="tx2"/>
                </a:solidFill>
                <a:latin typeface="+mj-lt"/>
                <a:ea typeface="+mj-ea"/>
                <a:cs typeface="+mj-cs"/>
              </a:rPr>
              <a:t> </a:t>
            </a:r>
            <a:r>
              <a:rPr lang="sv-SE" sz="3200" kern="0" dirty="0" err="1" smtClean="0">
                <a:solidFill>
                  <a:schemeClr val="tx2"/>
                </a:solidFill>
                <a:latin typeface="+mj-lt"/>
                <a:ea typeface="+mj-ea"/>
                <a:cs typeface="+mj-cs"/>
              </a:rPr>
              <a:t>Factors</a:t>
            </a:r>
            <a:endParaRPr lang="en-GB" sz="3200" kern="0" dirty="0">
              <a:solidFill>
                <a:schemeClr val="tx2"/>
              </a:solidFill>
              <a:latin typeface="+mj-lt"/>
              <a:ea typeface="+mj-ea"/>
              <a:cs typeface="+mj-cs"/>
            </a:endParaRPr>
          </a:p>
        </p:txBody>
      </p:sp>
      <p:sp>
        <p:nvSpPr>
          <p:cNvPr id="5" name="TextBox 4"/>
          <p:cNvSpPr txBox="1"/>
          <p:nvPr/>
        </p:nvSpPr>
        <p:spPr>
          <a:xfrm>
            <a:off x="6228184" y="4797152"/>
            <a:ext cx="2664296" cy="1631216"/>
          </a:xfrm>
          <a:prstGeom prst="rect">
            <a:avLst/>
          </a:prstGeom>
          <a:noFill/>
        </p:spPr>
        <p:txBody>
          <a:bodyPr wrap="square" rtlCol="0">
            <a:spAutoFit/>
          </a:bodyPr>
          <a:lstStyle/>
          <a:p>
            <a:pPr algn="l"/>
            <a:r>
              <a:rPr lang="en-US" sz="2000" dirty="0" smtClean="0"/>
              <a:t>Amazon didn’t start because of the Internet.  It started because people got too far away from their bookstores.</a:t>
            </a:r>
            <a:endParaRPr lang="en-US" sz="20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businesses,businesspeople,communications,cooperation,Earth,Fotolia,global,globes,people,Photographs,silhouettes,villages,worlds"/>
          <p:cNvPicPr>
            <a:picLocks noChangeAspect="1" noChangeArrowheads="1"/>
          </p:cNvPicPr>
          <p:nvPr/>
        </p:nvPicPr>
        <p:blipFill>
          <a:blip r:embed="rId2" cstate="print"/>
          <a:srcRect/>
          <a:stretch>
            <a:fillRect/>
          </a:stretch>
        </p:blipFill>
        <p:spPr bwMode="auto">
          <a:xfrm>
            <a:off x="827584" y="1052736"/>
            <a:ext cx="1728192" cy="1728192"/>
          </a:xfrm>
          <a:prstGeom prst="rect">
            <a:avLst/>
          </a:prstGeom>
          <a:noFill/>
          <a:ln w="9525">
            <a:noFill/>
            <a:miter lim="800000"/>
            <a:headEnd/>
            <a:tailEnd/>
          </a:ln>
        </p:spPr>
      </p:pic>
      <p:pic>
        <p:nvPicPr>
          <p:cNvPr id="116740" name="Picture 4" descr="http://upload.wikimedia.org/wikipedia/commons/thumb/2/2e/IPhone_at_Macworld_%28rear_view%29.jpg/250px-IPhone_at_Macworld_%28rear_view%29.jpg">
            <a:hlinkClick r:id="rId3"/>
          </p:cNvPr>
          <p:cNvPicPr>
            <a:picLocks noChangeAspect="1" noChangeArrowheads="1"/>
          </p:cNvPicPr>
          <p:nvPr/>
        </p:nvPicPr>
        <p:blipFill>
          <a:blip r:embed="rId4" cstate="print"/>
          <a:srcRect/>
          <a:stretch>
            <a:fillRect/>
          </a:stretch>
        </p:blipFill>
        <p:spPr bwMode="auto">
          <a:xfrm>
            <a:off x="6300192" y="2340817"/>
            <a:ext cx="2381250" cy="4400551"/>
          </a:xfrm>
          <a:prstGeom prst="rect">
            <a:avLst/>
          </a:prstGeom>
          <a:noFill/>
        </p:spPr>
      </p:pic>
      <p:sp>
        <p:nvSpPr>
          <p:cNvPr id="14" name="TextBox 13"/>
          <p:cNvSpPr txBox="1"/>
          <p:nvPr/>
        </p:nvSpPr>
        <p:spPr>
          <a:xfrm>
            <a:off x="6372200" y="4665330"/>
            <a:ext cx="2304256" cy="707886"/>
          </a:xfrm>
          <a:prstGeom prst="rect">
            <a:avLst/>
          </a:prstGeom>
          <a:noFill/>
        </p:spPr>
        <p:txBody>
          <a:bodyPr wrap="square" rtlCol="0">
            <a:spAutoFit/>
          </a:bodyPr>
          <a:lstStyle/>
          <a:p>
            <a:r>
              <a:rPr lang="en-US" sz="2000" dirty="0" smtClean="0">
                <a:solidFill>
                  <a:schemeClr val="accent4">
                    <a:lumMod val="85000"/>
                    <a:lumOff val="15000"/>
                  </a:schemeClr>
                </a:solidFill>
                <a:latin typeface="Arial" pitchFamily="34" charset="0"/>
                <a:ea typeface="Calibri" pitchFamily="34" charset="0"/>
              </a:rPr>
              <a:t>First </a:t>
            </a:r>
            <a:r>
              <a:rPr lang="en-US" sz="2000" dirty="0" err="1" smtClean="0">
                <a:solidFill>
                  <a:schemeClr val="accent4">
                    <a:lumMod val="85000"/>
                    <a:lumOff val="15000"/>
                  </a:schemeClr>
                </a:solidFill>
                <a:latin typeface="Arial" pitchFamily="34" charset="0"/>
                <a:ea typeface="Calibri" pitchFamily="34" charset="0"/>
              </a:rPr>
              <a:t>iPhone</a:t>
            </a:r>
            <a:r>
              <a:rPr lang="en-US" sz="2000" dirty="0" smtClean="0">
                <a:solidFill>
                  <a:schemeClr val="accent4">
                    <a:lumMod val="85000"/>
                    <a:lumOff val="15000"/>
                  </a:schemeClr>
                </a:solidFill>
                <a:latin typeface="Arial" pitchFamily="34" charset="0"/>
                <a:ea typeface="Calibri" pitchFamily="34" charset="0"/>
              </a:rPr>
              <a:t> sold </a:t>
            </a:r>
          </a:p>
          <a:p>
            <a:r>
              <a:rPr lang="en-US" sz="2000" dirty="0" smtClean="0">
                <a:solidFill>
                  <a:schemeClr val="accent4">
                    <a:lumMod val="85000"/>
                    <a:lumOff val="15000"/>
                  </a:schemeClr>
                </a:solidFill>
                <a:latin typeface="Arial" pitchFamily="34" charset="0"/>
                <a:ea typeface="Calibri" pitchFamily="34" charset="0"/>
              </a:rPr>
              <a:t>June 29, 2007</a:t>
            </a:r>
          </a:p>
        </p:txBody>
      </p:sp>
      <p:pic>
        <p:nvPicPr>
          <p:cNvPr id="16" name="Picture 6" descr="http://upload.wikimedia.org/wikipedia/commons/thumb/d/d2/Internet_map_1024.jpg/250px-Internet_map_1024.jpg">
            <a:hlinkClick r:id="rId5"/>
          </p:cNvPr>
          <p:cNvPicPr>
            <a:picLocks noChangeAspect="1" noChangeArrowheads="1"/>
          </p:cNvPicPr>
          <p:nvPr/>
        </p:nvPicPr>
        <p:blipFill>
          <a:blip r:embed="rId6" cstate="print"/>
          <a:srcRect/>
          <a:stretch>
            <a:fillRect/>
          </a:stretch>
        </p:blipFill>
        <p:spPr bwMode="auto">
          <a:xfrm>
            <a:off x="0" y="2852936"/>
            <a:ext cx="3059832" cy="4032448"/>
          </a:xfrm>
          <a:prstGeom prst="rect">
            <a:avLst/>
          </a:prstGeom>
          <a:noFill/>
        </p:spPr>
      </p:pic>
      <p:pic>
        <p:nvPicPr>
          <p:cNvPr id="219138" name="Picture 2" descr="http://images.apple.com/se/ipod/home/images/productbrowser/ipodclassic.jpg"/>
          <p:cNvPicPr>
            <a:picLocks noChangeAspect="1" noChangeArrowheads="1"/>
          </p:cNvPicPr>
          <p:nvPr/>
        </p:nvPicPr>
        <p:blipFill>
          <a:blip r:embed="rId7" cstate="print"/>
          <a:srcRect/>
          <a:stretch>
            <a:fillRect/>
          </a:stretch>
        </p:blipFill>
        <p:spPr bwMode="auto">
          <a:xfrm>
            <a:off x="3275856" y="3212976"/>
            <a:ext cx="2808312" cy="2808312"/>
          </a:xfrm>
          <a:prstGeom prst="rect">
            <a:avLst/>
          </a:prstGeom>
          <a:noFill/>
        </p:spPr>
      </p:pic>
      <p:sp>
        <p:nvSpPr>
          <p:cNvPr id="18" name="TextBox 17"/>
          <p:cNvSpPr txBox="1"/>
          <p:nvPr/>
        </p:nvSpPr>
        <p:spPr>
          <a:xfrm>
            <a:off x="3112743" y="4221088"/>
            <a:ext cx="667169" cy="1107996"/>
          </a:xfrm>
          <a:prstGeom prst="rect">
            <a:avLst/>
          </a:prstGeom>
          <a:noFill/>
        </p:spPr>
        <p:txBody>
          <a:bodyPr wrap="none" rtlCol="0">
            <a:spAutoFit/>
          </a:bodyPr>
          <a:lstStyle/>
          <a:p>
            <a:r>
              <a:rPr lang="en-US" sz="6600" b="1" dirty="0" smtClean="0"/>
              <a:t>+</a:t>
            </a:r>
            <a:endParaRPr lang="en-US" sz="6600" b="1" dirty="0"/>
          </a:p>
        </p:txBody>
      </p:sp>
      <p:sp>
        <p:nvSpPr>
          <p:cNvPr id="19" name="TextBox 18"/>
          <p:cNvSpPr txBox="1"/>
          <p:nvPr/>
        </p:nvSpPr>
        <p:spPr>
          <a:xfrm>
            <a:off x="5561015" y="4221088"/>
            <a:ext cx="667169" cy="1107996"/>
          </a:xfrm>
          <a:prstGeom prst="rect">
            <a:avLst/>
          </a:prstGeom>
          <a:noFill/>
        </p:spPr>
        <p:txBody>
          <a:bodyPr wrap="none" rtlCol="0">
            <a:spAutoFit/>
          </a:bodyPr>
          <a:lstStyle/>
          <a:p>
            <a:r>
              <a:rPr lang="en-US" sz="6600" b="1" dirty="0" smtClean="0"/>
              <a:t>=</a:t>
            </a:r>
            <a:endParaRPr lang="en-US" sz="6600" b="1" dirty="0"/>
          </a:p>
        </p:txBody>
      </p:sp>
      <p:pic>
        <p:nvPicPr>
          <p:cNvPr id="219142" name="Picture 6" descr="http://ts1.mm.bing.net/th?id=H.4839776348079024&amp;pid=1.7&amp;w=192&amp;h=139&amp;c=7&amp;rs=1"/>
          <p:cNvPicPr>
            <a:picLocks noChangeAspect="1" noChangeArrowheads="1"/>
          </p:cNvPicPr>
          <p:nvPr/>
        </p:nvPicPr>
        <p:blipFill>
          <a:blip r:embed="rId8" cstate="print"/>
          <a:srcRect/>
          <a:stretch>
            <a:fillRect/>
          </a:stretch>
        </p:blipFill>
        <p:spPr bwMode="auto">
          <a:xfrm>
            <a:off x="2987824" y="404664"/>
            <a:ext cx="2884464" cy="2088232"/>
          </a:xfrm>
          <a:prstGeom prst="rect">
            <a:avLst/>
          </a:prstGeom>
          <a:noFill/>
        </p:spPr>
      </p:pic>
      <p:sp>
        <p:nvSpPr>
          <p:cNvPr id="12" name="TextBox 11"/>
          <p:cNvSpPr txBox="1"/>
          <p:nvPr/>
        </p:nvSpPr>
        <p:spPr>
          <a:xfrm>
            <a:off x="3347864" y="2145050"/>
            <a:ext cx="2304256" cy="707886"/>
          </a:xfrm>
          <a:prstGeom prst="rect">
            <a:avLst/>
          </a:prstGeom>
          <a:noFill/>
        </p:spPr>
        <p:txBody>
          <a:bodyPr wrap="square" rtlCol="0">
            <a:spAutoFit/>
          </a:bodyPr>
          <a:lstStyle/>
          <a:p>
            <a:r>
              <a:rPr lang="en-US" sz="2000" dirty="0" err="1" smtClean="0">
                <a:solidFill>
                  <a:schemeClr val="accent2"/>
                </a:solidFill>
                <a:latin typeface="Arial" pitchFamily="34" charset="0"/>
                <a:ea typeface="Calibri" pitchFamily="34" charset="0"/>
              </a:rPr>
              <a:t>iPad</a:t>
            </a:r>
            <a:r>
              <a:rPr lang="en-US" sz="2000" dirty="0" smtClean="0">
                <a:solidFill>
                  <a:schemeClr val="accent2"/>
                </a:solidFill>
                <a:latin typeface="Arial" pitchFamily="34" charset="0"/>
                <a:ea typeface="Calibri" pitchFamily="34" charset="0"/>
              </a:rPr>
              <a:t> Presented in April 2010</a:t>
            </a:r>
          </a:p>
        </p:txBody>
      </p:sp>
      <p:sp>
        <p:nvSpPr>
          <p:cNvPr id="13" name="Arc 12"/>
          <p:cNvSpPr/>
          <p:nvPr/>
        </p:nvSpPr>
        <p:spPr bwMode="auto">
          <a:xfrm rot="8293011">
            <a:off x="968137" y="567806"/>
            <a:ext cx="6624315" cy="5348073"/>
          </a:xfrm>
          <a:prstGeom prst="arc">
            <a:avLst>
              <a:gd name="adj1" fmla="val 5075573"/>
              <a:gd name="adj2" fmla="val 20611974"/>
            </a:avLst>
          </a:prstGeom>
          <a:noFill/>
          <a:ln w="38100" cap="flat" cmpd="sng" algn="ctr">
            <a:solidFill>
              <a:srgbClr val="4068F9"/>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251520" y="6156593"/>
            <a:ext cx="1572867" cy="584775"/>
          </a:xfrm>
          <a:prstGeom prst="rect">
            <a:avLst/>
          </a:prstGeom>
          <a:noFill/>
        </p:spPr>
        <p:txBody>
          <a:bodyPr wrap="none" rtlCol="0">
            <a:spAutoFit/>
          </a:bodyPr>
          <a:lstStyle/>
          <a:p>
            <a:r>
              <a:rPr lang="en-US" sz="3200" dirty="0" smtClean="0">
                <a:solidFill>
                  <a:schemeClr val="bg1"/>
                </a:solidFill>
                <a:latin typeface="Arial" pitchFamily="34" charset="0"/>
                <a:ea typeface="Calibri" pitchFamily="34" charset="0"/>
              </a:rPr>
              <a:t>Internet</a:t>
            </a:r>
          </a:p>
        </p:txBody>
      </p:sp>
      <p:sp>
        <p:nvSpPr>
          <p:cNvPr id="20" name="TextBox 19"/>
          <p:cNvSpPr txBox="1"/>
          <p:nvPr/>
        </p:nvSpPr>
        <p:spPr>
          <a:xfrm>
            <a:off x="3419872" y="3212976"/>
            <a:ext cx="2304256" cy="707886"/>
          </a:xfrm>
          <a:prstGeom prst="rect">
            <a:avLst/>
          </a:prstGeom>
          <a:noFill/>
        </p:spPr>
        <p:txBody>
          <a:bodyPr wrap="square" rtlCol="0">
            <a:spAutoFit/>
          </a:bodyPr>
          <a:lstStyle/>
          <a:p>
            <a:r>
              <a:rPr lang="en-US" sz="2000" dirty="0" smtClean="0">
                <a:solidFill>
                  <a:schemeClr val="accent4">
                    <a:lumMod val="85000"/>
                    <a:lumOff val="15000"/>
                  </a:schemeClr>
                </a:solidFill>
                <a:latin typeface="Arial" pitchFamily="34" charset="0"/>
                <a:ea typeface="Calibri" pitchFamily="34" charset="0"/>
              </a:rPr>
              <a:t>First iPod sold November 2001</a:t>
            </a: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2411760" y="1835532"/>
            <a:ext cx="0" cy="352839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5" name="Straight Connector 4"/>
          <p:cNvCxnSpPr/>
          <p:nvPr/>
        </p:nvCxnSpPr>
        <p:spPr bwMode="auto">
          <a:xfrm>
            <a:off x="2411760" y="5363924"/>
            <a:ext cx="504056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5" name="TextBox 14"/>
          <p:cNvSpPr txBox="1"/>
          <p:nvPr/>
        </p:nvSpPr>
        <p:spPr>
          <a:xfrm>
            <a:off x="539552" y="2843644"/>
            <a:ext cx="1716229" cy="1631216"/>
          </a:xfrm>
          <a:prstGeom prst="rect">
            <a:avLst/>
          </a:prstGeom>
          <a:noFill/>
        </p:spPr>
        <p:txBody>
          <a:bodyPr wrap="square" rtlCol="0">
            <a:spAutoFit/>
          </a:bodyPr>
          <a:lstStyle/>
          <a:p>
            <a:r>
              <a:rPr lang="en-US" sz="2000" dirty="0" smtClean="0"/>
              <a:t>Number of book stores within walking distance of home or work</a:t>
            </a:r>
            <a:endParaRPr lang="en-US" sz="2000" dirty="0"/>
          </a:p>
        </p:txBody>
      </p:sp>
      <p:cxnSp>
        <p:nvCxnSpPr>
          <p:cNvPr id="10" name="Straight Arrow Connector 9"/>
          <p:cNvCxnSpPr/>
          <p:nvPr/>
        </p:nvCxnSpPr>
        <p:spPr bwMode="auto">
          <a:xfrm>
            <a:off x="2483768" y="2411596"/>
            <a:ext cx="4536504" cy="273630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2" name="TextBox 11"/>
          <p:cNvSpPr txBox="1"/>
          <p:nvPr/>
        </p:nvSpPr>
        <p:spPr>
          <a:xfrm>
            <a:off x="4912955" y="3349441"/>
            <a:ext cx="1531253" cy="646331"/>
          </a:xfrm>
          <a:prstGeom prst="rect">
            <a:avLst/>
          </a:prstGeom>
          <a:noFill/>
        </p:spPr>
        <p:txBody>
          <a:bodyPr wrap="none" rtlCol="0">
            <a:spAutoFit/>
          </a:bodyPr>
          <a:lstStyle/>
          <a:p>
            <a:r>
              <a:rPr lang="en-US" sz="1800" dirty="0" smtClean="0"/>
              <a:t>1995 Amazon </a:t>
            </a:r>
          </a:p>
          <a:p>
            <a:r>
              <a:rPr lang="en-US" sz="1800" dirty="0" smtClean="0"/>
              <a:t>launched</a:t>
            </a:r>
            <a:endParaRPr lang="en-US" sz="1800" dirty="0"/>
          </a:p>
        </p:txBody>
      </p:sp>
      <p:cxnSp>
        <p:nvCxnSpPr>
          <p:cNvPr id="16" name="Straight Connector 15"/>
          <p:cNvCxnSpPr/>
          <p:nvPr/>
        </p:nvCxnSpPr>
        <p:spPr bwMode="auto">
          <a:xfrm>
            <a:off x="4932040" y="2555612"/>
            <a:ext cx="0" cy="288032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7" name="TextBox 16"/>
          <p:cNvSpPr txBox="1"/>
          <p:nvPr/>
        </p:nvSpPr>
        <p:spPr>
          <a:xfrm>
            <a:off x="4644008" y="5507940"/>
            <a:ext cx="646331" cy="369332"/>
          </a:xfrm>
          <a:prstGeom prst="rect">
            <a:avLst/>
          </a:prstGeom>
          <a:noFill/>
        </p:spPr>
        <p:txBody>
          <a:bodyPr wrap="none" rtlCol="0">
            <a:spAutoFit/>
          </a:bodyPr>
          <a:lstStyle/>
          <a:p>
            <a:r>
              <a:rPr lang="en-US" sz="1800" dirty="0" smtClean="0"/>
              <a:t>1995</a:t>
            </a:r>
            <a:endParaRPr lang="en-US" sz="1800" dirty="0"/>
          </a:p>
        </p:txBody>
      </p:sp>
      <p:pic>
        <p:nvPicPr>
          <p:cNvPr id="49154" name="Picture 2" descr="http://www.greatsouthern-gc.com/wp-content/gallery/borders-orlando/borders_orl_750.jpg"/>
          <p:cNvPicPr>
            <a:picLocks noChangeAspect="1" noChangeArrowheads="1"/>
          </p:cNvPicPr>
          <p:nvPr/>
        </p:nvPicPr>
        <p:blipFill>
          <a:blip r:embed="rId2" cstate="print"/>
          <a:srcRect/>
          <a:stretch>
            <a:fillRect/>
          </a:stretch>
        </p:blipFill>
        <p:spPr bwMode="auto">
          <a:xfrm>
            <a:off x="2771800" y="827420"/>
            <a:ext cx="2429390" cy="1645507"/>
          </a:xfrm>
          <a:prstGeom prst="rect">
            <a:avLst/>
          </a:prstGeom>
          <a:noFill/>
        </p:spPr>
      </p:pic>
      <p:cxnSp>
        <p:nvCxnSpPr>
          <p:cNvPr id="18" name="Straight Connector 17"/>
          <p:cNvCxnSpPr/>
          <p:nvPr/>
        </p:nvCxnSpPr>
        <p:spPr bwMode="auto">
          <a:xfrm>
            <a:off x="2771800" y="2555612"/>
            <a:ext cx="0" cy="288032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0" name="TextBox 19"/>
          <p:cNvSpPr txBox="1"/>
          <p:nvPr/>
        </p:nvSpPr>
        <p:spPr>
          <a:xfrm>
            <a:off x="2411760" y="5507940"/>
            <a:ext cx="646331" cy="369332"/>
          </a:xfrm>
          <a:prstGeom prst="rect">
            <a:avLst/>
          </a:prstGeom>
          <a:noFill/>
        </p:spPr>
        <p:txBody>
          <a:bodyPr wrap="none" rtlCol="0">
            <a:spAutoFit/>
          </a:bodyPr>
          <a:lstStyle/>
          <a:p>
            <a:r>
              <a:rPr lang="en-US" sz="1800" dirty="0" smtClean="0"/>
              <a:t>1971</a:t>
            </a:r>
            <a:endParaRPr lang="en-US" sz="1800" dirty="0"/>
          </a:p>
        </p:txBody>
      </p:sp>
      <p:cxnSp>
        <p:nvCxnSpPr>
          <p:cNvPr id="22" name="Straight Connector 21"/>
          <p:cNvCxnSpPr/>
          <p:nvPr/>
        </p:nvCxnSpPr>
        <p:spPr bwMode="auto">
          <a:xfrm>
            <a:off x="7022013" y="2555612"/>
            <a:ext cx="0" cy="288032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3" name="TextBox 22"/>
          <p:cNvSpPr txBox="1"/>
          <p:nvPr/>
        </p:nvSpPr>
        <p:spPr>
          <a:xfrm>
            <a:off x="6666269" y="5507940"/>
            <a:ext cx="637740" cy="369332"/>
          </a:xfrm>
          <a:prstGeom prst="rect">
            <a:avLst/>
          </a:prstGeom>
          <a:noFill/>
        </p:spPr>
        <p:txBody>
          <a:bodyPr wrap="none" rtlCol="0">
            <a:spAutoFit/>
          </a:bodyPr>
          <a:lstStyle/>
          <a:p>
            <a:r>
              <a:rPr lang="en-US" sz="1800" dirty="0" smtClean="0"/>
              <a:t>2011</a:t>
            </a:r>
            <a:endParaRPr lang="en-US" sz="1800" dirty="0"/>
          </a:p>
        </p:txBody>
      </p:sp>
      <p:sp>
        <p:nvSpPr>
          <p:cNvPr id="24" name="TextBox 23"/>
          <p:cNvSpPr txBox="1"/>
          <p:nvPr/>
        </p:nvSpPr>
        <p:spPr>
          <a:xfrm>
            <a:off x="1235749" y="1126485"/>
            <a:ext cx="1435008" cy="646331"/>
          </a:xfrm>
          <a:prstGeom prst="rect">
            <a:avLst/>
          </a:prstGeom>
          <a:noFill/>
        </p:spPr>
        <p:txBody>
          <a:bodyPr wrap="none" rtlCol="0">
            <a:spAutoFit/>
          </a:bodyPr>
          <a:lstStyle/>
          <a:p>
            <a:r>
              <a:rPr lang="en-US" sz="1800" dirty="0" smtClean="0"/>
              <a:t>1971 Borders</a:t>
            </a:r>
          </a:p>
          <a:p>
            <a:r>
              <a:rPr lang="en-US" sz="1800" dirty="0" smtClean="0"/>
              <a:t>founded</a:t>
            </a:r>
            <a:endParaRPr lang="en-US" sz="1800" dirty="0"/>
          </a:p>
        </p:txBody>
      </p:sp>
      <p:sp>
        <p:nvSpPr>
          <p:cNvPr id="25" name="TextBox 24"/>
          <p:cNvSpPr txBox="1"/>
          <p:nvPr/>
        </p:nvSpPr>
        <p:spPr>
          <a:xfrm>
            <a:off x="7020272" y="4653136"/>
            <a:ext cx="1426416" cy="646331"/>
          </a:xfrm>
          <a:prstGeom prst="rect">
            <a:avLst/>
          </a:prstGeom>
          <a:noFill/>
        </p:spPr>
        <p:txBody>
          <a:bodyPr wrap="none" rtlCol="0">
            <a:spAutoFit/>
          </a:bodyPr>
          <a:lstStyle/>
          <a:p>
            <a:r>
              <a:rPr lang="en-US" sz="1800" dirty="0" smtClean="0"/>
              <a:t>2011 Borders</a:t>
            </a:r>
          </a:p>
          <a:p>
            <a:r>
              <a:rPr lang="en-US" sz="1800" dirty="0" smtClean="0"/>
              <a:t>bankrupt</a:t>
            </a:r>
            <a:endParaRPr lang="en-US" sz="1800" dirty="0"/>
          </a:p>
        </p:txBody>
      </p:sp>
      <p:pic>
        <p:nvPicPr>
          <p:cNvPr id="49156" name="Picture 4" descr="http://si.wsj.net/public/resources/images/P1-AZ471_BORDER_NS_20110211185420.jpg"/>
          <p:cNvPicPr>
            <a:picLocks noChangeAspect="1" noChangeArrowheads="1"/>
          </p:cNvPicPr>
          <p:nvPr/>
        </p:nvPicPr>
        <p:blipFill>
          <a:blip r:embed="rId3" cstate="print"/>
          <a:srcRect/>
          <a:stretch>
            <a:fillRect/>
          </a:stretch>
        </p:blipFill>
        <p:spPr bwMode="auto">
          <a:xfrm>
            <a:off x="5652120" y="548680"/>
            <a:ext cx="2962275" cy="2286001"/>
          </a:xfrm>
          <a:prstGeom prst="rect">
            <a:avLst/>
          </a:prstGeom>
          <a:noFill/>
        </p:spPr>
      </p:pic>
      <p:sp>
        <p:nvSpPr>
          <p:cNvPr id="27" name="TextBox 26"/>
          <p:cNvSpPr txBox="1"/>
          <p:nvPr/>
        </p:nvSpPr>
        <p:spPr>
          <a:xfrm>
            <a:off x="1043608" y="5877272"/>
            <a:ext cx="7383753" cy="523220"/>
          </a:xfrm>
          <a:prstGeom prst="rect">
            <a:avLst/>
          </a:prstGeom>
          <a:noFill/>
        </p:spPr>
        <p:txBody>
          <a:bodyPr wrap="none" rtlCol="0">
            <a:spAutoFit/>
          </a:bodyPr>
          <a:lstStyle/>
          <a:p>
            <a:r>
              <a:rPr lang="en-US" dirty="0" smtClean="0"/>
              <a:t>Amazon did not cause the problem; it exploited it.</a:t>
            </a:r>
            <a:endParaRPr lang="en-US" dirty="0"/>
          </a:p>
        </p:txBody>
      </p:sp>
      <p:sp>
        <p:nvSpPr>
          <p:cNvPr id="19" name="TextBox 18"/>
          <p:cNvSpPr txBox="1"/>
          <p:nvPr/>
        </p:nvSpPr>
        <p:spPr>
          <a:xfrm>
            <a:off x="1475656" y="476672"/>
            <a:ext cx="3826690" cy="369332"/>
          </a:xfrm>
          <a:prstGeom prst="rect">
            <a:avLst/>
          </a:prstGeom>
          <a:noFill/>
        </p:spPr>
        <p:txBody>
          <a:bodyPr wrap="none" rtlCol="0">
            <a:spAutoFit/>
          </a:bodyPr>
          <a:lstStyle/>
          <a:p>
            <a:r>
              <a:rPr lang="en-US" sz="1800" dirty="0" smtClean="0"/>
              <a:t>The beginning of strip mall book stores</a:t>
            </a:r>
          </a:p>
        </p:txBody>
      </p:sp>
      <p:sp>
        <p:nvSpPr>
          <p:cNvPr id="33" name="Freeform 32"/>
          <p:cNvSpPr/>
          <p:nvPr/>
        </p:nvSpPr>
        <p:spPr bwMode="auto">
          <a:xfrm>
            <a:off x="2493818" y="2276763"/>
            <a:ext cx="6278419" cy="2967183"/>
          </a:xfrm>
          <a:custGeom>
            <a:avLst/>
            <a:gdLst>
              <a:gd name="connsiteX0" fmla="*/ 0 w 6278419"/>
              <a:gd name="connsiteY0" fmla="*/ 147782 h 2967183"/>
              <a:gd name="connsiteX1" fmla="*/ 1260764 w 6278419"/>
              <a:gd name="connsiteY1" fmla="*/ 244764 h 2967183"/>
              <a:gd name="connsiteX2" fmla="*/ 2438400 w 6278419"/>
              <a:gd name="connsiteY2" fmla="*/ 1616364 h 2967183"/>
              <a:gd name="connsiteX3" fmla="*/ 3144982 w 6278419"/>
              <a:gd name="connsiteY3" fmla="*/ 2516910 h 2967183"/>
              <a:gd name="connsiteX4" fmla="*/ 4544291 w 6278419"/>
              <a:gd name="connsiteY4" fmla="*/ 2918692 h 2967183"/>
              <a:gd name="connsiteX5" fmla="*/ 6012873 w 6278419"/>
              <a:gd name="connsiteY5" fmla="*/ 2225964 h 2967183"/>
              <a:gd name="connsiteX6" fmla="*/ 6137564 w 6278419"/>
              <a:gd name="connsiteY6" fmla="*/ 2170546 h 296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419" h="2967183">
                <a:moveTo>
                  <a:pt x="0" y="147782"/>
                </a:moveTo>
                <a:cubicBezTo>
                  <a:pt x="427182" y="73891"/>
                  <a:pt x="854364" y="0"/>
                  <a:pt x="1260764" y="244764"/>
                </a:cubicBezTo>
                <a:cubicBezTo>
                  <a:pt x="1667164" y="489528"/>
                  <a:pt x="2124364" y="1237673"/>
                  <a:pt x="2438400" y="1616364"/>
                </a:cubicBezTo>
                <a:cubicBezTo>
                  <a:pt x="2752436" y="1995055"/>
                  <a:pt x="2794000" y="2299855"/>
                  <a:pt x="3144982" y="2516910"/>
                </a:cubicBezTo>
                <a:cubicBezTo>
                  <a:pt x="3495964" y="2733965"/>
                  <a:pt x="4066309" y="2967183"/>
                  <a:pt x="4544291" y="2918692"/>
                </a:cubicBezTo>
                <a:cubicBezTo>
                  <a:pt x="5022273" y="2870201"/>
                  <a:pt x="5747327" y="2350655"/>
                  <a:pt x="6012873" y="2225964"/>
                </a:cubicBezTo>
                <a:cubicBezTo>
                  <a:pt x="6278419" y="2101273"/>
                  <a:pt x="6207991" y="2135909"/>
                  <a:pt x="6137564" y="2170546"/>
                </a:cubicBezTo>
              </a:path>
            </a:pathLst>
          </a:custGeom>
          <a:no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8419</TotalTime>
  <Words>3662</Words>
  <Application>Microsoft Office PowerPoint</Application>
  <PresentationFormat>On-screen Show (4:3)</PresentationFormat>
  <Paragraphs>392</Paragraphs>
  <Slides>50</Slides>
  <Notes>2</Notes>
  <HiddenSlides>23</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Standardformgivning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Where we lived</vt:lpstr>
      <vt:lpstr>Slide 15</vt:lpstr>
      <vt:lpstr>Slide 16</vt:lpstr>
      <vt:lpstr>Slide 17</vt:lpstr>
      <vt:lpstr>Slide 18</vt:lpstr>
      <vt:lpstr>Where we will live</vt:lpstr>
      <vt:lpstr>Slide 20</vt:lpstr>
      <vt:lpstr>Slide 21</vt:lpstr>
      <vt:lpstr>Slide 22</vt:lpstr>
      <vt:lpstr>Slide 23</vt:lpstr>
      <vt:lpstr>Slide 24</vt:lpstr>
      <vt:lpstr>Slide 25</vt:lpstr>
      <vt:lpstr>Slide 26</vt:lpstr>
      <vt:lpstr>Slide 27</vt:lpstr>
      <vt:lpstr>Slide 28</vt:lpstr>
      <vt:lpstr>Slide 29</vt:lpstr>
      <vt:lpstr>Slide 30</vt:lpstr>
      <vt:lpstr>How we purchased our physical goods</vt:lpstr>
      <vt:lpstr>Slide 32</vt:lpstr>
      <vt:lpstr>Slide 33</vt:lpstr>
      <vt:lpstr>Slide 34</vt:lpstr>
      <vt:lpstr>Slide 35</vt:lpstr>
      <vt:lpstr>How we will purchase our physical goods</vt:lpstr>
      <vt:lpstr>How the goods will get to the door.</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A plus 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anna.sevieri</dc:creator>
  <cp:lastModifiedBy>Michael L. Sena</cp:lastModifiedBy>
  <cp:revision>649</cp:revision>
  <dcterms:created xsi:type="dcterms:W3CDTF">2004-03-19T10:58:59Z</dcterms:created>
  <dcterms:modified xsi:type="dcterms:W3CDTF">2014-05-18T19:28:21Z</dcterms:modified>
</cp:coreProperties>
</file>